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00" r:id="rId41"/>
    <p:sldId id="295" r:id="rId42"/>
    <p:sldId id="296" r:id="rId43"/>
    <p:sldId id="297" r:id="rId44"/>
    <p:sldId id="298" r:id="rId45"/>
    <p:sldId id="299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167797-CBB0-4A86-B020-A6F0D37803E9}" type="datetimeFigureOut">
              <a:rPr lang="en-US" smtClean="0"/>
              <a:pPr/>
              <a:t>8/27/2012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D6633-7591-4AE8-87A2-AA075861D9C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 Vocabulary!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Findings</a:t>
            </a:r>
            <a:r>
              <a:rPr lang="en-CA" dirty="0" smtClean="0"/>
              <a:t> = how collected data was interpreted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Participants?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Participants</a:t>
            </a:r>
            <a:r>
              <a:rPr lang="en-CA" dirty="0" smtClean="0"/>
              <a:t> = those who take part in a study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Sample?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Sample</a:t>
            </a:r>
            <a:r>
              <a:rPr lang="en-CA" dirty="0" smtClean="0"/>
              <a:t> = the group selected to represent the target population </a:t>
            </a:r>
          </a:p>
          <a:p>
            <a:r>
              <a:rPr lang="en-CA" dirty="0" smtClean="0"/>
              <a:t>A participant is part of a wider sample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Representative sample?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Representative sample </a:t>
            </a:r>
            <a:r>
              <a:rPr lang="en-CA" dirty="0" smtClean="0"/>
              <a:t>= sample that represents the target population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Opportunity/convenience sample?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Opportunity/convenience sample </a:t>
            </a:r>
            <a:r>
              <a:rPr lang="en-CA" dirty="0" smtClean="0"/>
              <a:t>= people used who are easy to access and who agree to be used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Sampling bias?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524000" y="1600200"/>
            <a:ext cx="7620000" cy="990600"/>
          </a:xfrm>
        </p:spPr>
        <p:txBody>
          <a:bodyPr>
            <a:noAutofit/>
          </a:bodyPr>
          <a:lstStyle/>
          <a:p>
            <a:r>
              <a:rPr lang="en-CA" sz="3200" dirty="0" smtClean="0"/>
              <a:t>You </a:t>
            </a:r>
            <a:r>
              <a:rPr lang="en-CA" sz="3200" u="sng" dirty="0" smtClean="0"/>
              <a:t>must</a:t>
            </a:r>
            <a:r>
              <a:rPr lang="en-CA" sz="3200" dirty="0" smtClean="0"/>
              <a:t> adopt necessary vocabulary to discuss psychological research effectively. </a:t>
            </a:r>
            <a:br>
              <a:rPr lang="en-CA" sz="32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i="1" dirty="0" smtClean="0">
                <a:solidFill>
                  <a:srgbClr val="00B0F0"/>
                </a:solidFill>
              </a:rPr>
              <a:t>Attempt to define </a:t>
            </a:r>
            <a:r>
              <a:rPr lang="en-CA" sz="3200" i="1" dirty="0" smtClean="0"/>
              <a:t>in as few words as </a:t>
            </a:r>
            <a:r>
              <a:rPr lang="en-CA" sz="3200" i="1" dirty="0" smtClean="0"/>
              <a:t>possible (groups)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i="1" dirty="0" smtClean="0">
                <a:solidFill>
                  <a:srgbClr val="7030A0"/>
                </a:solidFill>
              </a:rPr>
              <a:t>Adjust</a:t>
            </a:r>
            <a:r>
              <a:rPr lang="en-CA" sz="3200" i="1" dirty="0" smtClean="0"/>
              <a:t> your definitions as </a:t>
            </a:r>
            <a:r>
              <a:rPr lang="en-CA" sz="3200" i="1" dirty="0" smtClean="0"/>
              <a:t>necessary </a:t>
            </a:r>
            <a:r>
              <a:rPr lang="en-CA" sz="3200" i="1" smtClean="0"/>
              <a:t>(individual)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Let’s get started </a:t>
            </a:r>
            <a:r>
              <a:rPr lang="en-CA" sz="3200" dirty="0" smtClean="0">
                <a:sym typeface="Wingdings" pitchFamily="2" charset="2"/>
              </a:rPr>
              <a:t>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Sampling bias</a:t>
            </a:r>
            <a:r>
              <a:rPr lang="en-CA" dirty="0" smtClean="0"/>
              <a:t> = the sample (group of participants) used is not representative. It is biased in some way. </a:t>
            </a:r>
          </a:p>
          <a:p>
            <a:endParaRPr lang="en-CA" dirty="0" smtClean="0"/>
          </a:p>
          <a:p>
            <a:r>
              <a:rPr lang="en-CA" dirty="0" smtClean="0"/>
              <a:t>Bias = to have a particular tendency </a:t>
            </a:r>
          </a:p>
          <a:p>
            <a:endParaRPr lang="en-CA" dirty="0" smtClean="0"/>
          </a:p>
          <a:p>
            <a:r>
              <a:rPr lang="en-CA" dirty="0" smtClean="0"/>
              <a:t>If I ask an IB student sample to comment on courses Gr 10s should take at a Gr 10 info evening, and include ONLY Bio and Psy HL students, my sample is biased. Make sense?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Self selected sample?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Self selected sample </a:t>
            </a:r>
            <a:r>
              <a:rPr lang="en-CA" dirty="0" smtClean="0"/>
              <a:t>= volunteers </a:t>
            </a:r>
            <a:endParaRPr lang="en-CA" dirty="0"/>
          </a:p>
        </p:txBody>
      </p:sp>
      <p:pic>
        <p:nvPicPr>
          <p:cNvPr id="6" name="Content Placeholder 5" descr="hands-up_edu-illo-420x0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45050" y="2468653"/>
            <a:ext cx="3886200" cy="28128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Snowball sampling?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Snowball sampling </a:t>
            </a:r>
            <a:r>
              <a:rPr lang="en-CA" dirty="0" smtClean="0"/>
              <a:t>= participants recruit their friends or who they know </a:t>
            </a:r>
          </a:p>
          <a:p>
            <a:endParaRPr lang="en-CA" dirty="0" smtClean="0"/>
          </a:p>
          <a:p>
            <a:r>
              <a:rPr lang="en-CA" dirty="0" smtClean="0"/>
              <a:t>Ie: Ricky Bobby takes part in a study and is asked if he has friends who would also take part. Is it opp/convenience sampling – yes. Is it also snowball sampling – yes.  </a:t>
            </a:r>
            <a:endParaRPr lang="en-CA" dirty="0"/>
          </a:p>
        </p:txBody>
      </p:sp>
      <p:pic>
        <p:nvPicPr>
          <p:cNvPr id="6" name="Content Placeholder 5" descr="snowball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45050" y="2153501"/>
            <a:ext cx="3886200" cy="34431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Participant variability?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Participant variability</a:t>
            </a:r>
            <a:r>
              <a:rPr lang="en-CA" dirty="0" smtClean="0"/>
              <a:t> = extent to which participants are similar</a:t>
            </a:r>
          </a:p>
          <a:p>
            <a:r>
              <a:rPr lang="en-CA" dirty="0" smtClean="0"/>
              <a:t>If participants are very similar and lack variability, this can leads towards..._ _ _ _.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Random sample?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Random sample </a:t>
            </a:r>
            <a:r>
              <a:rPr lang="en-CA" dirty="0" smtClean="0"/>
              <a:t>= every member of target population has equal chance of being included in the study</a:t>
            </a:r>
          </a:p>
          <a:p>
            <a:endParaRPr lang="en-CA" dirty="0" smtClean="0"/>
          </a:p>
          <a:p>
            <a:r>
              <a:rPr lang="en-CA" dirty="0" smtClean="0"/>
              <a:t>Can YOU use random sampling with your Gr 11 class? If not, why not? If yes, how?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Ability to </a:t>
            </a:r>
            <a:r>
              <a:rPr lang="en-CA" dirty="0" smtClean="0">
                <a:solidFill>
                  <a:srgbClr val="FF0000"/>
                </a:solidFill>
              </a:rPr>
              <a:t>generalize?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Aim </a:t>
            </a:r>
            <a:r>
              <a:rPr lang="en-CA" dirty="0" smtClean="0">
                <a:solidFill>
                  <a:schemeClr val="tx1"/>
                </a:solidFill>
              </a:rPr>
              <a:t>of a study?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Generalize </a:t>
            </a:r>
            <a:r>
              <a:rPr lang="en-CA" dirty="0" smtClean="0"/>
              <a:t>= behaviours are taken as representative of the target population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Stratified Sample?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Stratified sample </a:t>
            </a:r>
            <a:r>
              <a:rPr lang="en-CA" dirty="0" smtClean="0"/>
              <a:t>= draws  on subpopulations within a target population </a:t>
            </a:r>
          </a:p>
          <a:p>
            <a:r>
              <a:rPr lang="en-CA" dirty="0" smtClean="0"/>
              <a:t>Example: </a:t>
            </a:r>
          </a:p>
          <a:p>
            <a:r>
              <a:rPr lang="en-CA" dirty="0" smtClean="0"/>
              <a:t>A school has 1000 students</a:t>
            </a:r>
          </a:p>
          <a:p>
            <a:pPr lvl="1"/>
            <a:r>
              <a:rPr lang="en-CA" dirty="0" smtClean="0"/>
              <a:t>50% are Chinese </a:t>
            </a:r>
          </a:p>
          <a:p>
            <a:pPr lvl="1"/>
            <a:r>
              <a:rPr lang="en-CA" dirty="0" smtClean="0"/>
              <a:t>25% are Latvian </a:t>
            </a:r>
          </a:p>
          <a:p>
            <a:pPr lvl="1"/>
            <a:r>
              <a:rPr lang="en-CA" dirty="0" smtClean="0"/>
              <a:t>25% are Icelandic </a:t>
            </a:r>
          </a:p>
          <a:p>
            <a:pPr lvl="1"/>
            <a:endParaRPr lang="en-CA" dirty="0" smtClean="0"/>
          </a:p>
          <a:p>
            <a:pPr lvl="1">
              <a:buNone/>
            </a:pPr>
            <a:r>
              <a:rPr lang="en-CA" dirty="0" smtClean="0"/>
              <a:t>A stratified sample of 100 would roughly 50 Chinese, 25 Latvian, 25 Icelandic 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EXPERIMENTATION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does an ‘</a:t>
            </a:r>
            <a:r>
              <a:rPr lang="en-CA" dirty="0" smtClean="0">
                <a:solidFill>
                  <a:srgbClr val="7030A0"/>
                </a:solidFill>
              </a:rPr>
              <a:t>experiment</a:t>
            </a:r>
            <a:r>
              <a:rPr lang="en-CA" dirty="0" smtClean="0"/>
              <a:t>’ allow researchers to do?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7030A0"/>
                </a:solidFill>
              </a:rPr>
              <a:t>Experimentation</a:t>
            </a:r>
            <a:r>
              <a:rPr lang="en-CA" dirty="0" smtClean="0"/>
              <a:t> allows for cause and effect to be determined. </a:t>
            </a:r>
          </a:p>
          <a:p>
            <a:endParaRPr lang="en-CA" dirty="0" smtClean="0"/>
          </a:p>
          <a:p>
            <a:r>
              <a:rPr lang="en-CA" dirty="0" smtClean="0"/>
              <a:t>This caused that. 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Independent variable?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7030A0"/>
                </a:solidFill>
              </a:rPr>
              <a:t>IV </a:t>
            </a:r>
            <a:r>
              <a:rPr lang="en-CA" dirty="0" smtClean="0"/>
              <a:t>= the variable that is changed/manipulated in an experiment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7030A0"/>
                </a:solidFill>
              </a:rPr>
              <a:t>Dependent variable? 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7030A0"/>
                </a:solidFill>
              </a:rPr>
              <a:t>DV</a:t>
            </a:r>
            <a:r>
              <a:rPr lang="en-CA" dirty="0" smtClean="0"/>
              <a:t> = variable that is measured after the IV is manipulated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Aim </a:t>
            </a:r>
            <a:r>
              <a:rPr lang="en-CA" dirty="0" smtClean="0"/>
              <a:t>= purpose behind study </a:t>
            </a:r>
            <a:endParaRPr lang="en-CA" dirty="0"/>
          </a:p>
        </p:txBody>
      </p:sp>
      <p:pic>
        <p:nvPicPr>
          <p:cNvPr id="6" name="Content Placeholder 5" descr="Colored_Bullseye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411787" y="2498725"/>
            <a:ext cx="2752725" cy="2752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Experiments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Aim 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IV 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rgbClr val="FF0000"/>
                          </a:solidFill>
                        </a:rPr>
                        <a:t>DV 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To</a:t>
                      </a:r>
                      <a:r>
                        <a:rPr lang="en-CA" baseline="0" dirty="0" smtClean="0"/>
                        <a:t> see if presence of music impacts speed on a rowing machine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Presence</a:t>
                      </a:r>
                      <a:r>
                        <a:rPr lang="en-CA" baseline="0" dirty="0" smtClean="0"/>
                        <a:t> of music or not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Speed it takes to row 500m</a:t>
                      </a:r>
                      <a:r>
                        <a:rPr lang="en-CA" baseline="0" dirty="0" smtClean="0"/>
                        <a:t> 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To</a:t>
                      </a:r>
                      <a:r>
                        <a:rPr lang="en-CA" baseline="0" dirty="0" smtClean="0"/>
                        <a:t> see if a verb used in a question impacts a speed estimation after watching a boat crash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Type of verb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Speed estimation (km</a:t>
                      </a:r>
                      <a:r>
                        <a:rPr lang="en-CA" baseline="0" dirty="0" smtClean="0"/>
                        <a:t> or miles) 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Your</a:t>
                      </a:r>
                      <a:r>
                        <a:rPr lang="en-CA" baseline="0" dirty="0" smtClean="0"/>
                        <a:t> example: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 ‘</a:t>
            </a:r>
            <a:r>
              <a:rPr lang="en-CA" dirty="0" smtClean="0">
                <a:solidFill>
                  <a:srgbClr val="7030A0"/>
                </a:solidFill>
              </a:rPr>
              <a:t>operationalize</a:t>
            </a:r>
            <a:r>
              <a:rPr lang="en-CA" dirty="0" smtClean="0"/>
              <a:t>’ an IV?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</a:t>
            </a:r>
            <a:r>
              <a:rPr lang="en-CA" dirty="0" smtClean="0">
                <a:solidFill>
                  <a:srgbClr val="7030A0"/>
                </a:solidFill>
              </a:rPr>
              <a:t>operationalize</a:t>
            </a:r>
            <a:r>
              <a:rPr lang="en-CA" dirty="0" smtClean="0"/>
              <a:t> means to show what is being measured </a:t>
            </a:r>
          </a:p>
          <a:p>
            <a:endParaRPr lang="en-CA" dirty="0" smtClean="0"/>
          </a:p>
          <a:p>
            <a:r>
              <a:rPr lang="en-CA" dirty="0" smtClean="0"/>
              <a:t>Ie: The time (seconds) it takes a student to open a combo lock will decrease as the number of viewers increases. </a:t>
            </a:r>
          </a:p>
          <a:p>
            <a:endParaRPr lang="en-CA" dirty="0" smtClean="0"/>
          </a:p>
          <a:p>
            <a:r>
              <a:rPr lang="en-CA" dirty="0" smtClean="0"/>
              <a:t>Which term(s) above indicates operationalization? </a:t>
            </a:r>
            <a:endParaRPr lang="en-CA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Hypothesis?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Hypothesis</a:t>
            </a:r>
            <a:r>
              <a:rPr lang="en-CA" dirty="0" smtClean="0"/>
              <a:t> = a set of propositions about a condition. A prediction or guess. </a:t>
            </a:r>
            <a:endParaRPr lang="en-CA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Confounding variable?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Confounding variable </a:t>
            </a:r>
            <a:r>
              <a:rPr lang="en-CA" dirty="0" smtClean="0"/>
              <a:t>= an undesirable condition that might influence the IV/DV </a:t>
            </a:r>
          </a:p>
          <a:p>
            <a:r>
              <a:rPr lang="en-CA" dirty="0" smtClean="0"/>
              <a:t>Must CONTROL for these! </a:t>
            </a:r>
          </a:p>
          <a:p>
            <a:endParaRPr lang="en-CA" dirty="0" smtClean="0"/>
          </a:p>
          <a:p>
            <a:r>
              <a:rPr lang="en-CA" dirty="0" smtClean="0"/>
              <a:t>3 examples but there are MANY! </a:t>
            </a:r>
            <a:endParaRPr lang="en-C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Confounding variables: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Demand characteristics</a:t>
            </a:r>
            <a:r>
              <a:rPr lang="en-CA" dirty="0" smtClean="0"/>
              <a:t>: participants act differently b/c they know they are in an exp. Try to guess aim and behave appropriately.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Researcher bias</a:t>
            </a:r>
            <a:r>
              <a:rPr lang="en-CA" dirty="0" smtClean="0"/>
              <a:t>: researcher knows what to look for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>
                <a:solidFill>
                  <a:srgbClr val="FF0000"/>
                </a:solidFill>
              </a:rPr>
              <a:t>Participant variability</a:t>
            </a:r>
            <a:r>
              <a:rPr lang="en-CA" dirty="0" smtClean="0"/>
              <a:t>: characteristics of sample effect the DV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Target population?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Target population </a:t>
            </a:r>
            <a:r>
              <a:rPr lang="en-CA" dirty="0" smtClean="0"/>
              <a:t>= group under investigation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Procedure?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Procedure </a:t>
            </a:r>
            <a:r>
              <a:rPr lang="en-CA" dirty="0" smtClean="0"/>
              <a:t>= step by step process used in a study 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Students will enter classroom </a:t>
            </a:r>
          </a:p>
          <a:p>
            <a:r>
              <a:rPr lang="en-CA" dirty="0" smtClean="0"/>
              <a:t>Students will sit down </a:t>
            </a:r>
          </a:p>
          <a:p>
            <a:r>
              <a:rPr lang="en-CA" dirty="0" smtClean="0"/>
              <a:t>Students will take out materials </a:t>
            </a:r>
          </a:p>
          <a:p>
            <a:r>
              <a:rPr lang="en-CA" dirty="0" smtClean="0"/>
              <a:t>Students will be nice</a:t>
            </a:r>
          </a:p>
          <a:p>
            <a:r>
              <a:rPr lang="en-CA" dirty="0" smtClean="0"/>
              <a:t>Students will not be grumpy period 1</a:t>
            </a:r>
          </a:p>
          <a:p>
            <a:r>
              <a:rPr lang="en-CA" dirty="0" smtClean="0"/>
              <a:t>Etc...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Findings? 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</TotalTime>
  <Words>654</Words>
  <Application>Microsoft Office PowerPoint</Application>
  <PresentationFormat>On-screen Show (4:3)</PresentationFormat>
  <Paragraphs>94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Median</vt:lpstr>
      <vt:lpstr>Research Vocabulary! </vt:lpstr>
      <vt:lpstr>You must adopt necessary vocabulary to discuss psychological research effectively.   Attempt to define in as few words as possible (groups) Adjust your definitions as necessary (individual)  Let’s get started </vt:lpstr>
      <vt:lpstr>Aim of a study? </vt:lpstr>
      <vt:lpstr>Slide 4</vt:lpstr>
      <vt:lpstr>Target population?</vt:lpstr>
      <vt:lpstr>Slide 6</vt:lpstr>
      <vt:lpstr>Procedure? </vt:lpstr>
      <vt:lpstr>Slide 8</vt:lpstr>
      <vt:lpstr>Findings? </vt:lpstr>
      <vt:lpstr>Slide 10</vt:lpstr>
      <vt:lpstr>Participants?</vt:lpstr>
      <vt:lpstr>Slide 12</vt:lpstr>
      <vt:lpstr>Sample?</vt:lpstr>
      <vt:lpstr>Slide 14</vt:lpstr>
      <vt:lpstr>Representative sample?</vt:lpstr>
      <vt:lpstr>Slide 16</vt:lpstr>
      <vt:lpstr>Opportunity/convenience sample?</vt:lpstr>
      <vt:lpstr>Slide 18</vt:lpstr>
      <vt:lpstr>Sampling bias? </vt:lpstr>
      <vt:lpstr>Slide 20</vt:lpstr>
      <vt:lpstr>Self selected sample? </vt:lpstr>
      <vt:lpstr>Slide 22</vt:lpstr>
      <vt:lpstr>Snowball sampling? </vt:lpstr>
      <vt:lpstr>Slide 24</vt:lpstr>
      <vt:lpstr>Participant variability? </vt:lpstr>
      <vt:lpstr>Slide 26</vt:lpstr>
      <vt:lpstr>Random sample? </vt:lpstr>
      <vt:lpstr>Slide 28</vt:lpstr>
      <vt:lpstr>Ability to generalize?</vt:lpstr>
      <vt:lpstr>Slide 30</vt:lpstr>
      <vt:lpstr>Stratified Sample? </vt:lpstr>
      <vt:lpstr>Slide 32</vt:lpstr>
      <vt:lpstr>EXPERIMENTATION </vt:lpstr>
      <vt:lpstr>What does an ‘experiment’ allow researchers to do? </vt:lpstr>
      <vt:lpstr>Slide 35</vt:lpstr>
      <vt:lpstr>Independent variable? </vt:lpstr>
      <vt:lpstr>Slide 37</vt:lpstr>
      <vt:lpstr>Dependent variable? </vt:lpstr>
      <vt:lpstr>Slide 39</vt:lpstr>
      <vt:lpstr>Examples of Experiments</vt:lpstr>
      <vt:lpstr>To ‘operationalize’ an IV?  </vt:lpstr>
      <vt:lpstr>Slide 42</vt:lpstr>
      <vt:lpstr>Hypothesis? </vt:lpstr>
      <vt:lpstr>Slide 44</vt:lpstr>
      <vt:lpstr>Confounding variable? </vt:lpstr>
      <vt:lpstr>Slide 46</vt:lpstr>
      <vt:lpstr>Confounding variables: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Vocabulary!</dc:title>
  <dc:creator>Owner</dc:creator>
  <cp:lastModifiedBy>Owner</cp:lastModifiedBy>
  <cp:revision>14</cp:revision>
  <dcterms:created xsi:type="dcterms:W3CDTF">2012-08-26T16:22:26Z</dcterms:created>
  <dcterms:modified xsi:type="dcterms:W3CDTF">2012-08-27T04:18:47Z</dcterms:modified>
</cp:coreProperties>
</file>