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76" r:id="rId6"/>
    <p:sldId id="257" r:id="rId7"/>
    <p:sldId id="259" r:id="rId8"/>
    <p:sldId id="260" r:id="rId9"/>
    <p:sldId id="258" r:id="rId10"/>
    <p:sldId id="265" r:id="rId11"/>
    <p:sldId id="266" r:id="rId12"/>
    <p:sldId id="267" r:id="rId13"/>
    <p:sldId id="270" r:id="rId14"/>
    <p:sldId id="286" r:id="rId15"/>
    <p:sldId id="268" r:id="rId16"/>
    <p:sldId id="269" r:id="rId17"/>
    <p:sldId id="271" r:id="rId18"/>
    <p:sldId id="272" r:id="rId19"/>
    <p:sldId id="274" r:id="rId20"/>
    <p:sldId id="277" r:id="rId21"/>
    <p:sldId id="278" r:id="rId22"/>
    <p:sldId id="279" r:id="rId23"/>
    <p:sldId id="280" r:id="rId24"/>
    <p:sldId id="284" r:id="rId25"/>
    <p:sldId id="285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4" d="100"/>
          <a:sy n="74" d="100"/>
        </p:scale>
        <p:origin x="-53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75D8-EB93-4B09-AF8B-FBED2ED52AD6}" type="datetimeFigureOut">
              <a:rPr lang="en-GB" smtClean="0"/>
              <a:pPr/>
              <a:t>22/09/2017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2E7E-BBD3-4BA5-AA61-2F27CEDA55D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75D8-EB93-4B09-AF8B-FBED2ED52AD6}" type="datetimeFigureOut">
              <a:rPr lang="en-GB" smtClean="0"/>
              <a:pPr/>
              <a:t>22/09/2017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2E7E-BBD3-4BA5-AA61-2F27CEDA55D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75D8-EB93-4B09-AF8B-FBED2ED52AD6}" type="datetimeFigureOut">
              <a:rPr lang="en-GB" smtClean="0"/>
              <a:pPr/>
              <a:t>22/09/2017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2E7E-BBD3-4BA5-AA61-2F27CEDA55D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75D8-EB93-4B09-AF8B-FBED2ED52AD6}" type="datetimeFigureOut">
              <a:rPr lang="en-GB" smtClean="0"/>
              <a:pPr/>
              <a:t>22/09/2017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2E7E-BBD3-4BA5-AA61-2F27CEDA55D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75D8-EB93-4B09-AF8B-FBED2ED52AD6}" type="datetimeFigureOut">
              <a:rPr lang="en-GB" smtClean="0"/>
              <a:pPr/>
              <a:t>22/09/2017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2E7E-BBD3-4BA5-AA61-2F27CEDA55D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75D8-EB93-4B09-AF8B-FBED2ED52AD6}" type="datetimeFigureOut">
              <a:rPr lang="en-GB" smtClean="0"/>
              <a:pPr/>
              <a:t>22/09/2017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2E7E-BBD3-4BA5-AA61-2F27CEDA55D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75D8-EB93-4B09-AF8B-FBED2ED52AD6}" type="datetimeFigureOut">
              <a:rPr lang="en-GB" smtClean="0"/>
              <a:pPr/>
              <a:t>22/09/2017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2E7E-BBD3-4BA5-AA61-2F27CEDA55D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75D8-EB93-4B09-AF8B-FBED2ED52AD6}" type="datetimeFigureOut">
              <a:rPr lang="en-GB" smtClean="0"/>
              <a:pPr/>
              <a:t>22/09/2017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2E7E-BBD3-4BA5-AA61-2F27CEDA55D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75D8-EB93-4B09-AF8B-FBED2ED52AD6}" type="datetimeFigureOut">
              <a:rPr lang="en-GB" smtClean="0"/>
              <a:pPr/>
              <a:t>22/09/2017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2E7E-BBD3-4BA5-AA61-2F27CEDA55D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75D8-EB93-4B09-AF8B-FBED2ED52AD6}" type="datetimeFigureOut">
              <a:rPr lang="en-GB" smtClean="0"/>
              <a:pPr/>
              <a:t>22/09/2017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2E7E-BBD3-4BA5-AA61-2F27CEDA55D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75D8-EB93-4B09-AF8B-FBED2ED52AD6}" type="datetimeFigureOut">
              <a:rPr lang="en-GB" smtClean="0"/>
              <a:pPr/>
              <a:t>22/09/2017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42E7E-BBD3-4BA5-AA61-2F27CEDA55D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A75D8-EB93-4B09-AF8B-FBED2ED52AD6}" type="datetimeFigureOut">
              <a:rPr lang="en-GB" smtClean="0"/>
              <a:pPr/>
              <a:t>22/09/2017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42E7E-BBD3-4BA5-AA61-2F27CEDA55D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Reliability and Validity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Reliability</a:t>
            </a:r>
            <a:r>
              <a:rPr lang="en-CA" dirty="0" smtClean="0"/>
              <a:t> expresses itself in 2 ways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sz="4600" dirty="0" smtClean="0"/>
              <a:t>Internally </a:t>
            </a:r>
          </a:p>
          <a:p>
            <a:r>
              <a:rPr lang="en-CA" sz="4600" dirty="0" smtClean="0"/>
              <a:t>Externally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2 mins: </a:t>
            </a:r>
          </a:p>
          <a:p>
            <a:r>
              <a:rPr lang="en-CA" dirty="0"/>
              <a:t>P</a:t>
            </a:r>
            <a:r>
              <a:rPr lang="en-CA" dirty="0" smtClean="0"/>
              <a:t>rediction </a:t>
            </a:r>
            <a:r>
              <a:rPr lang="en-CA" dirty="0" smtClean="0">
                <a:sym typeface="Wingdings" panose="05000000000000000000" pitchFamily="2" charset="2"/>
              </a:rPr>
              <a:t> </a:t>
            </a:r>
            <a:r>
              <a:rPr lang="en-CA" dirty="0" smtClean="0"/>
              <a:t>‘internal reliability’</a:t>
            </a:r>
          </a:p>
          <a:p>
            <a:r>
              <a:rPr lang="en-CA" dirty="0" smtClean="0"/>
              <a:t>Prediction </a:t>
            </a:r>
            <a:r>
              <a:rPr lang="en-CA" dirty="0" smtClean="0">
                <a:sym typeface="Wingdings" panose="05000000000000000000" pitchFamily="2" charset="2"/>
              </a:rPr>
              <a:t> </a:t>
            </a:r>
            <a:r>
              <a:rPr lang="en-CA" dirty="0" smtClean="0"/>
              <a:t> ‘external reliability’. </a:t>
            </a:r>
          </a:p>
          <a:p>
            <a:endParaRPr lang="en-CA" dirty="0" smtClean="0"/>
          </a:p>
          <a:p>
            <a:r>
              <a:rPr lang="en-CA" dirty="0" smtClean="0"/>
              <a:t>Have no fear – think about what you know about ‘internal’ and ‘external’ and make a </a:t>
            </a:r>
            <a:r>
              <a:rPr lang="en-CA" b="1" u="sng" dirty="0" smtClean="0"/>
              <a:t>knowledgeable prediction. </a:t>
            </a:r>
            <a:endParaRPr lang="en-CA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Thoughts on ‘Internal reliability’?</a:t>
            </a:r>
            <a:endParaRPr lang="en-CA" dirty="0"/>
          </a:p>
        </p:txBody>
      </p:sp>
      <p:pic>
        <p:nvPicPr>
          <p:cNvPr id="9" name="Content Placeholder 8" descr="Desi prepares att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Internal reliability</a:t>
            </a:r>
            <a:r>
              <a:rPr lang="en-CA" dirty="0" smtClean="0"/>
              <a:t>: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b="1" dirty="0" smtClean="0">
                <a:solidFill>
                  <a:srgbClr val="7030A0"/>
                </a:solidFill>
              </a:rPr>
              <a:t>How consistently a method measures within itself.</a:t>
            </a:r>
          </a:p>
          <a:p>
            <a:endParaRPr lang="en-CA" dirty="0" smtClean="0"/>
          </a:p>
          <a:p>
            <a:r>
              <a:rPr lang="en-CA" dirty="0" smtClean="0">
                <a:solidFill>
                  <a:srgbClr val="FF0000"/>
                </a:solidFill>
              </a:rPr>
              <a:t>Example</a:t>
            </a:r>
            <a:r>
              <a:rPr lang="en-CA" dirty="0" smtClean="0"/>
              <a:t> </a:t>
            </a:r>
            <a:r>
              <a:rPr lang="en-CA" dirty="0" smtClean="0">
                <a:solidFill>
                  <a:srgbClr val="FF0000"/>
                </a:solidFill>
              </a:rPr>
              <a:t>1</a:t>
            </a:r>
            <a:r>
              <a:rPr lang="en-CA" dirty="0" smtClean="0"/>
              <a:t>: think of a measuring cup. The millilitre measurements aren’t consistent. From 0-10 ml is one amount, but 10-20 ml is double the amount = terrible cake. 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Example 2</a:t>
            </a:r>
            <a:r>
              <a:rPr lang="en-CA" dirty="0" smtClean="0"/>
              <a:t>: think of a trip to the zoo. Carl &amp; Olivia decided on </a:t>
            </a:r>
            <a:r>
              <a:rPr lang="en-CA" i="1" dirty="0" smtClean="0"/>
              <a:t>operational definitions</a:t>
            </a:r>
            <a:r>
              <a:rPr lang="en-CA" dirty="0" smtClean="0"/>
              <a:t> for what ‘scratching’ is, but they end up scoring Rick the Rhino differently. Carl scores 34 scratches in an hour; Olivia scores 12.</a:t>
            </a:r>
          </a:p>
          <a:p>
            <a:endParaRPr lang="en-CA" dirty="0" smtClean="0"/>
          </a:p>
          <a:p>
            <a:r>
              <a:rPr lang="en-CA" dirty="0" smtClean="0"/>
              <a:t>SOMETHING IS WRONG </a:t>
            </a:r>
            <a:r>
              <a:rPr lang="en-CA" u="sng" dirty="0" smtClean="0"/>
              <a:t>IN </a:t>
            </a:r>
            <a:r>
              <a:rPr lang="en-CA" dirty="0" smtClean="0"/>
              <a:t>the definitions. This comes from within the study.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How could an Oreo cookie lack IR? </a:t>
            </a:r>
            <a:endParaRPr lang="en-CA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70" y="3861048"/>
            <a:ext cx="2893925" cy="1758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IR on a test: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Split-half method </a:t>
            </a:r>
          </a:p>
          <a:p>
            <a:endParaRPr lang="en-US" dirty="0" smtClean="0"/>
          </a:p>
          <a:p>
            <a:r>
              <a:rPr lang="en-US" dirty="0" smtClean="0"/>
              <a:t>Score test</a:t>
            </a:r>
          </a:p>
          <a:p>
            <a:pPr lvl="1"/>
            <a:r>
              <a:rPr lang="en-US" dirty="0" smtClean="0"/>
              <a:t>Look at scores from odd </a:t>
            </a:r>
            <a:r>
              <a:rPr lang="en-US" dirty="0" err="1" smtClean="0"/>
              <a:t>q’s</a:t>
            </a:r>
            <a:endParaRPr lang="en-US" dirty="0" smtClean="0"/>
          </a:p>
          <a:p>
            <a:pPr lvl="1"/>
            <a:r>
              <a:rPr lang="en-US" dirty="0" smtClean="0"/>
              <a:t>Look at scores from even </a:t>
            </a:r>
            <a:r>
              <a:rPr lang="en-US" dirty="0" err="1" smtClean="0"/>
              <a:t>q’s</a:t>
            </a:r>
            <a:endParaRPr lang="en-US" dirty="0" smtClean="0"/>
          </a:p>
          <a:p>
            <a:pPr lvl="1"/>
            <a:r>
              <a:rPr lang="en-US" dirty="0" smtClean="0"/>
              <a:t>Should be similar in result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Thoughts on ‘External reliability’?</a:t>
            </a:r>
            <a:endParaRPr lang="en-CA" dirty="0"/>
          </a:p>
        </p:txBody>
      </p:sp>
      <p:pic>
        <p:nvPicPr>
          <p:cNvPr id="7" name="Content Placeholder 6" descr="IMG_04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External reliability</a:t>
            </a:r>
            <a:r>
              <a:rPr lang="en-CA" dirty="0" smtClean="0"/>
              <a:t>: 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b="1" dirty="0" smtClean="0"/>
              <a:t>How consistently a method measures when repeated in another situation.</a:t>
            </a:r>
          </a:p>
          <a:p>
            <a:endParaRPr lang="en-CA" b="1" dirty="0" smtClean="0"/>
          </a:p>
          <a:p>
            <a:r>
              <a:rPr lang="en-CA" dirty="0" smtClean="0"/>
              <a:t>Write ONE example of how an IQ test could lack ER...</a:t>
            </a:r>
          </a:p>
          <a:p>
            <a:endParaRPr lang="en-CA" dirty="0"/>
          </a:p>
        </p:txBody>
      </p:sp>
      <p:pic>
        <p:nvPicPr>
          <p:cNvPr id="7" name="Content Placeholder 6" descr="cgan880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98706" y="1600200"/>
            <a:ext cx="393758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One week Hannah scores as a child prodigy on an IQ test; next month, she – according to the same test – yields average results. </a:t>
            </a:r>
            <a:endParaRPr lang="en-CA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i="1" dirty="0" smtClean="0">
                <a:solidFill>
                  <a:srgbClr val="00B050"/>
                </a:solidFill>
              </a:rPr>
              <a:t>Not the core issue but consider the emotional impact of that</a:t>
            </a:r>
            <a:r>
              <a:rPr lang="en-CA" dirty="0" smtClean="0"/>
              <a:t>...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check for ER on a test?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Test-re test method</a:t>
            </a:r>
          </a:p>
          <a:p>
            <a:r>
              <a:rPr lang="en-CA" dirty="0" smtClean="0"/>
              <a:t>Just as it sounds – test &amp; retest to gain similar if not identical results.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2060"/>
                </a:solidFill>
              </a:rPr>
              <a:t>Validity: does a method measure what it’s meant to measure? 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Based on what you know, predict definitions for: </a:t>
            </a:r>
          </a:p>
          <a:p>
            <a:endParaRPr lang="en-CA" dirty="0" smtClean="0"/>
          </a:p>
          <a:p>
            <a:r>
              <a:rPr lang="en-CA" dirty="0" smtClean="0"/>
              <a:t>Internal Validity</a:t>
            </a:r>
          </a:p>
          <a:p>
            <a:endParaRPr lang="en-CA" dirty="0" smtClean="0"/>
          </a:p>
          <a:p>
            <a:r>
              <a:rPr lang="en-CA" dirty="0" smtClean="0"/>
              <a:t>External Validity </a:t>
            </a:r>
            <a:endParaRPr lang="en-CA" dirty="0"/>
          </a:p>
        </p:txBody>
      </p:sp>
      <p:pic>
        <p:nvPicPr>
          <p:cNvPr id="7" name="Content Placeholder 6" descr="Motor-RoadTest-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72816"/>
            <a:ext cx="4038600" cy="33019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bust your knee skiing. You take time off school and go for an MRI scan. You get the results and are told you have a ripped MCL and your meniscus is torn. You have to go back for another scan in 3 days when swelling is down. </a:t>
            </a:r>
            <a:endParaRPr lang="en-GB" dirty="0"/>
          </a:p>
        </p:txBody>
      </p:sp>
      <p:pic>
        <p:nvPicPr>
          <p:cNvPr id="5" name="Content Placeholder 4" descr="Safety_fal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556792"/>
            <a:ext cx="3528392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Definitions/examples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/>
              <a:t>A study can be considered </a:t>
            </a:r>
            <a:r>
              <a:rPr lang="en-CA" dirty="0" smtClean="0">
                <a:solidFill>
                  <a:srgbClr val="0070C0"/>
                </a:solidFill>
              </a:rPr>
              <a:t>internally valid </a:t>
            </a:r>
            <a:r>
              <a:rPr lang="en-CA" dirty="0" smtClean="0"/>
              <a:t>if results are due to the variables </a:t>
            </a:r>
            <a:r>
              <a:rPr lang="en-CA" dirty="0" smtClean="0">
                <a:solidFill>
                  <a:srgbClr val="7030A0"/>
                </a:solidFill>
              </a:rPr>
              <a:t>IN</a:t>
            </a:r>
            <a:r>
              <a:rPr lang="en-CA" dirty="0" smtClean="0"/>
              <a:t> the study. </a:t>
            </a:r>
          </a:p>
          <a:p>
            <a:endParaRPr lang="en-CA" dirty="0" smtClean="0"/>
          </a:p>
          <a:p>
            <a:r>
              <a:rPr lang="en-CA" dirty="0">
                <a:solidFill>
                  <a:srgbClr val="FF0000"/>
                </a:solidFill>
              </a:rPr>
              <a:t>Operational definitions </a:t>
            </a:r>
            <a:r>
              <a:rPr lang="en-CA" dirty="0" smtClean="0">
                <a:solidFill>
                  <a:srgbClr val="FF0000"/>
                </a:solidFill>
              </a:rPr>
              <a:t>- very </a:t>
            </a:r>
            <a:r>
              <a:rPr lang="en-CA" dirty="0">
                <a:solidFill>
                  <a:srgbClr val="FF0000"/>
                </a:solidFill>
              </a:rPr>
              <a:t>important </a:t>
            </a:r>
            <a:r>
              <a:rPr lang="en-CA" dirty="0"/>
              <a:t>(how you </a:t>
            </a:r>
            <a:r>
              <a:rPr lang="en-CA" dirty="0" smtClean="0"/>
              <a:t>measure in an accurate way)</a:t>
            </a: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If you measure ‘funniness’ of a show by laughter – is laughing a valid way to check ‘funniness’? 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Measure sadness reactions to  movies by how many people cry?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/>
              <a:t>A study can be considered </a:t>
            </a:r>
            <a:r>
              <a:rPr lang="en-CA" dirty="0" smtClean="0">
                <a:solidFill>
                  <a:srgbClr val="0070C0"/>
                </a:solidFill>
              </a:rPr>
              <a:t>externally valid </a:t>
            </a:r>
            <a:r>
              <a:rPr lang="en-CA" dirty="0" smtClean="0"/>
              <a:t>if the results can be applied to populations </a:t>
            </a:r>
            <a:r>
              <a:rPr lang="en-CA" dirty="0" smtClean="0">
                <a:solidFill>
                  <a:srgbClr val="7030A0"/>
                </a:solidFill>
              </a:rPr>
              <a:t>outside</a:t>
            </a:r>
            <a:r>
              <a:rPr lang="en-CA" dirty="0" smtClean="0"/>
              <a:t> the study. 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>
                <a:solidFill>
                  <a:srgbClr val="FF0000"/>
                </a:solidFill>
              </a:rPr>
              <a:t>Operationalize</a:t>
            </a:r>
            <a:r>
              <a:rPr lang="en-CA" dirty="0" smtClean="0"/>
              <a:t> for the following: </a:t>
            </a:r>
          </a:p>
          <a:p>
            <a:pPr lvl="1"/>
            <a:r>
              <a:rPr lang="en-CA" dirty="0" smtClean="0"/>
              <a:t>Watching an aggressive kid </a:t>
            </a:r>
          </a:p>
          <a:p>
            <a:pPr lvl="1"/>
            <a:r>
              <a:rPr lang="en-CA" dirty="0" smtClean="0"/>
              <a:t>What’s an ‘itch’ while watching monkeys? </a:t>
            </a:r>
          </a:p>
          <a:p>
            <a:pPr lvl="1"/>
            <a:r>
              <a:rPr lang="en-CA" dirty="0" smtClean="0"/>
              <a:t>Distraction in teachers in a staff meeting </a:t>
            </a:r>
          </a:p>
          <a:p>
            <a:pPr lvl="1"/>
            <a:r>
              <a:rPr lang="en-CA" dirty="0" smtClean="0"/>
              <a:t>Add one of your own and OP for it 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5 Types of Validity – you already know 1!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dirty="0" smtClean="0">
                <a:solidFill>
                  <a:srgbClr val="0070C0"/>
                </a:solidFill>
              </a:rPr>
              <a:t>#1 Ecological validity (EV)</a:t>
            </a:r>
          </a:p>
          <a:p>
            <a:pPr>
              <a:buNone/>
            </a:pPr>
            <a:r>
              <a:rPr lang="en-CA" dirty="0" smtClean="0"/>
              <a:t>How natural a behaviour is reflects EV; if the behaviour occurs ONLY because you are there – lacks EV. If a behaviour does NOT take place b/c you are there, that’s not EV either!  </a:t>
            </a:r>
            <a:endParaRPr lang="en-CA" dirty="0"/>
          </a:p>
        </p:txBody>
      </p:sp>
      <p:pic>
        <p:nvPicPr>
          <p:cNvPr id="5" name="Content Placeholder 4" descr="Clipboar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628800"/>
            <a:ext cx="2520280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#2 Face/Content validity(IV) </a:t>
            </a:r>
            <a:br>
              <a:rPr lang="en-CA" dirty="0" smtClean="0">
                <a:solidFill>
                  <a:srgbClr val="0070C0"/>
                </a:solidFill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Does a test LOOK like it’s measuring what is supposed to. </a:t>
            </a:r>
          </a:p>
          <a:p>
            <a:endParaRPr lang="en-CA" dirty="0" smtClean="0"/>
          </a:p>
          <a:p>
            <a:r>
              <a:rPr lang="en-CA" dirty="0" smtClean="0"/>
              <a:t>Example: does a written driver’s test measure knowledge of the roads, or geography of the route you drive later? </a:t>
            </a:r>
            <a:endParaRPr lang="en-CA" dirty="0"/>
          </a:p>
        </p:txBody>
      </p:sp>
      <p:pic>
        <p:nvPicPr>
          <p:cNvPr id="5" name="Content Placeholder 4" descr="1Lof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5900" y="2148681"/>
            <a:ext cx="27432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#3 Concurrent validity (EV) </a:t>
            </a:r>
            <a:br>
              <a:rPr lang="en-CA" dirty="0" smtClean="0">
                <a:solidFill>
                  <a:srgbClr val="0070C0"/>
                </a:solidFill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What does ‘concur’ mean? </a:t>
            </a:r>
            <a:r>
              <a:rPr lang="en-CA" i="1" dirty="0" smtClean="0"/>
              <a:t>Agreement</a:t>
            </a:r>
            <a:r>
              <a:rPr lang="en-CA" dirty="0" smtClean="0"/>
              <a:t>.  </a:t>
            </a:r>
          </a:p>
          <a:p>
            <a:endParaRPr lang="en-CA" dirty="0" smtClean="0"/>
          </a:p>
          <a:p>
            <a:r>
              <a:rPr lang="en-CA" dirty="0" smtClean="0"/>
              <a:t>Jot down a prediction for CV. </a:t>
            </a:r>
          </a:p>
          <a:p>
            <a:endParaRPr lang="en-CA" dirty="0" smtClean="0"/>
          </a:p>
          <a:p>
            <a:r>
              <a:rPr lang="en-CA" dirty="0" smtClean="0"/>
              <a:t>Thoughts? </a:t>
            </a:r>
            <a:endParaRPr lang="en-CA" dirty="0"/>
          </a:p>
        </p:txBody>
      </p:sp>
      <p:pic>
        <p:nvPicPr>
          <p:cNvPr id="7" name="Content Placeholder 6" descr="confused_face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72262" y="2458419"/>
            <a:ext cx="2190476" cy="28095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Concurrent Validity: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Comparing a new method/test with an older established one. </a:t>
            </a:r>
          </a:p>
          <a:p>
            <a:endParaRPr lang="en-CA" dirty="0" smtClean="0"/>
          </a:p>
          <a:p>
            <a:r>
              <a:rPr lang="en-CA" dirty="0" smtClean="0"/>
              <a:t>Should results from new method/test be similar or dissimilar with established one? </a:t>
            </a:r>
            <a:endParaRPr lang="en-CA" dirty="0"/>
          </a:p>
        </p:txBody>
      </p:sp>
      <p:pic>
        <p:nvPicPr>
          <p:cNvPr id="5" name="Content Placeholder 4" descr="frustrated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76875" y="2686844"/>
            <a:ext cx="2381250" cy="2352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#4 Construct validity </a:t>
            </a:r>
            <a:br>
              <a:rPr lang="en-CA" dirty="0" smtClean="0">
                <a:solidFill>
                  <a:srgbClr val="0070C0"/>
                </a:solidFill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sz="3300" b="1" dirty="0" smtClean="0"/>
              <a:t>Does the method/test support theoretical propositions concerning the variable it is meant to measure? </a:t>
            </a:r>
          </a:p>
          <a:p>
            <a:endParaRPr lang="en-CA" dirty="0" smtClean="0"/>
          </a:p>
          <a:p>
            <a:r>
              <a:rPr lang="en-CA" dirty="0" smtClean="0"/>
              <a:t>If a construction company theorizes that their building materials are the MOST resistant to rain and rust, under test conditions, this should be confirmed against other company’s buildings. </a:t>
            </a:r>
          </a:p>
        </p:txBody>
      </p:sp>
      <p:pic>
        <p:nvPicPr>
          <p:cNvPr id="7" name="Content Placeholder 6" descr="construc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38543"/>
            <a:ext cx="4038600" cy="22492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#5 Predictive validity </a:t>
            </a:r>
            <a:br>
              <a:rPr lang="en-CA" dirty="0" smtClean="0">
                <a:solidFill>
                  <a:srgbClr val="0070C0"/>
                </a:solidFill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sz="4800" b="1" dirty="0" smtClean="0"/>
              <a:t>Does the method or test predict future performance? </a:t>
            </a:r>
            <a:endParaRPr lang="en-CA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A swimmer who passes a swim test with stunning results should be predicted to do well in other competitions. </a:t>
            </a:r>
          </a:p>
          <a:p>
            <a:endParaRPr lang="en-CA" dirty="0" smtClean="0"/>
          </a:p>
          <a:p>
            <a:r>
              <a:rPr lang="en-CA" dirty="0" smtClean="0"/>
              <a:t>Young kids who score high on IQ test should be predicted to perform in jobs/other activities that require intelligence.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Summary: you can assess studies according to...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Reliability: </a:t>
            </a:r>
            <a:r>
              <a:rPr lang="en-CA" dirty="0" smtClean="0"/>
              <a:t>internal and external </a:t>
            </a:r>
          </a:p>
          <a:p>
            <a:endParaRPr lang="en-CA" dirty="0" smtClean="0"/>
          </a:p>
          <a:p>
            <a:r>
              <a:rPr lang="en-CA" dirty="0" smtClean="0"/>
              <a:t>Check IR w/split half method</a:t>
            </a:r>
          </a:p>
          <a:p>
            <a:r>
              <a:rPr lang="en-CA" dirty="0" smtClean="0"/>
              <a:t>Check ET w/test-retest method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Validity: </a:t>
            </a:r>
            <a:r>
              <a:rPr lang="en-CA" dirty="0" smtClean="0"/>
              <a:t>internal and external </a:t>
            </a:r>
          </a:p>
          <a:p>
            <a:endParaRPr lang="en-CA" dirty="0" smtClean="0"/>
          </a:p>
          <a:p>
            <a:r>
              <a:rPr lang="en-CA" dirty="0" smtClean="0"/>
              <a:t>5 types: </a:t>
            </a:r>
          </a:p>
          <a:p>
            <a:pPr lvl="1"/>
            <a:r>
              <a:rPr lang="en-CA" dirty="0" smtClean="0"/>
              <a:t>Ecological</a:t>
            </a:r>
          </a:p>
          <a:p>
            <a:pPr lvl="1"/>
            <a:r>
              <a:rPr lang="en-CA" dirty="0" smtClean="0"/>
              <a:t>Face/Content</a:t>
            </a:r>
          </a:p>
          <a:p>
            <a:pPr lvl="1"/>
            <a:r>
              <a:rPr lang="en-CA" dirty="0" smtClean="0"/>
              <a:t>Concurrent</a:t>
            </a:r>
          </a:p>
          <a:p>
            <a:pPr lvl="1"/>
            <a:r>
              <a:rPr lang="en-CA" dirty="0" smtClean="0"/>
              <a:t>Construct</a:t>
            </a:r>
          </a:p>
          <a:p>
            <a:pPr lvl="1"/>
            <a:r>
              <a:rPr lang="en-CA" dirty="0" smtClean="0"/>
              <a:t>Predictive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Done! </a:t>
            </a:r>
            <a:endParaRPr lang="en-CA" dirty="0"/>
          </a:p>
        </p:txBody>
      </p:sp>
      <p:pic>
        <p:nvPicPr>
          <p:cNvPr id="7" name="Content Placeholder 6" descr="Partying_Frankenste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7750" y="2434431"/>
            <a:ext cx="2857500" cy="28575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Not all fit an evaluation all </a:t>
            </a:r>
            <a:r>
              <a:rPr lang="en-CA" smtClean="0"/>
              <a:t>the time</a:t>
            </a: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Apply what is relevant</a:t>
            </a:r>
          </a:p>
          <a:p>
            <a:pPr>
              <a:buNone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have the 2</a:t>
            </a:r>
            <a:r>
              <a:rPr lang="en-US" baseline="30000" dirty="0" smtClean="0"/>
              <a:t>nd</a:t>
            </a:r>
            <a:r>
              <a:rPr lang="en-US" dirty="0" smtClean="0"/>
              <a:t> scan. You are told your meniscus ISN’T torn, neither is your MCL, but your ACL is.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Patient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eactions 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confused_face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628800"/>
            <a:ext cx="3334754" cy="36391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need a 3</a:t>
            </a:r>
            <a:r>
              <a:rPr lang="en-US" baseline="30000" dirty="0" smtClean="0"/>
              <a:t>rd</a:t>
            </a:r>
            <a:r>
              <a:rPr lang="en-US" dirty="0" smtClean="0"/>
              <a:t> scan 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None of your ligaments are ripped or torn. You just have bad bruising and swelling. </a:t>
            </a:r>
          </a:p>
          <a:p>
            <a:endParaRPr lang="en-US" dirty="0"/>
          </a:p>
          <a:p>
            <a:r>
              <a:rPr lang="en-US" dirty="0" smtClean="0"/>
              <a:t>Doctor says, ‘Oopsies!’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What’s the issue here?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mdavis-uploaded-images-frustration-7989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19662" y="2186781"/>
            <a:ext cx="3343275" cy="3267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Thoughts?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K</a:t>
            </a:r>
            <a:r>
              <a:rPr lang="en-US" dirty="0" smtClean="0"/>
              <a:t>ey issue is with the scan, doctor, hospital.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What is affected?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Who is affected? 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CA" dirty="0"/>
          </a:p>
        </p:txBody>
      </p:sp>
      <p:pic>
        <p:nvPicPr>
          <p:cNvPr id="5" name="Content Placeholder 4" descr="42-2094988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772816"/>
            <a:ext cx="2998852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Reliability</a:t>
            </a:r>
            <a:r>
              <a:rPr lang="en-US" sz="6600" dirty="0" smtClean="0"/>
              <a:t> and </a:t>
            </a:r>
            <a:r>
              <a:rPr lang="en-US" sz="6600" dirty="0" smtClean="0">
                <a:solidFill>
                  <a:srgbClr val="0070C0"/>
                </a:solidFill>
              </a:rPr>
              <a:t>Validity</a:t>
            </a:r>
            <a:endParaRPr lang="en-GB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W</a:t>
            </a:r>
            <a:r>
              <a:rPr lang="en-US" dirty="0" smtClean="0"/>
              <a:t>e have touched on general aspects of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RELIABILITY </a:t>
            </a:r>
            <a:r>
              <a:rPr lang="en-US" dirty="0" smtClean="0"/>
              <a:t>and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ECOLOGICAL VALIDITY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…but let’s go deeper. </a:t>
            </a:r>
            <a:endParaRPr lang="en-GB" i="1" dirty="0"/>
          </a:p>
        </p:txBody>
      </p:sp>
      <p:pic>
        <p:nvPicPr>
          <p:cNvPr id="5" name="Content Placeholder 4" descr="ear0868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297870"/>
            <a:ext cx="3528392" cy="45794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Reliability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Validity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 key methods of measurement are held up to scrutiny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Experimental test (quantitative)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Observations (qualitative)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magnifying-glass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2087" y="1805781"/>
            <a:ext cx="279082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we know: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1-2 lines what does it mean for a method to be </a:t>
            </a:r>
            <a:r>
              <a:rPr lang="en-US" dirty="0" smtClean="0">
                <a:solidFill>
                  <a:srgbClr val="FF0000"/>
                </a:solidFill>
              </a:rPr>
              <a:t>reliable?</a:t>
            </a:r>
          </a:p>
          <a:p>
            <a:r>
              <a:rPr lang="en-US" dirty="0" smtClean="0"/>
              <a:t>1-2 lines what does it mean for a method to be </a:t>
            </a:r>
            <a:r>
              <a:rPr lang="en-US" dirty="0" smtClean="0">
                <a:solidFill>
                  <a:srgbClr val="0070C0"/>
                </a:solidFill>
              </a:rPr>
              <a:t>valid?</a:t>
            </a:r>
            <a:endParaRPr lang="en-GB" dirty="0" smtClean="0">
              <a:solidFill>
                <a:srgbClr val="0070C0"/>
              </a:solidFill>
            </a:endParaRPr>
          </a:p>
          <a:p>
            <a:endParaRPr lang="en-GB" dirty="0"/>
          </a:p>
        </p:txBody>
      </p:sp>
      <p:pic>
        <p:nvPicPr>
          <p:cNvPr id="5" name="Content Placeholder 4" descr="42-2094988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628800"/>
            <a:ext cx="2494796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 of what we know: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Reliability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How </a:t>
            </a:r>
            <a:r>
              <a:rPr lang="en-US" i="1" dirty="0" smtClean="0"/>
              <a:t>consistently</a:t>
            </a:r>
            <a:r>
              <a:rPr lang="en-US" dirty="0" smtClean="0"/>
              <a:t> a method measures.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Validity</a:t>
            </a:r>
            <a:r>
              <a:rPr lang="en-US" dirty="0" smtClean="0"/>
              <a:t> refers to: </a:t>
            </a:r>
          </a:p>
          <a:p>
            <a:pPr>
              <a:buNone/>
            </a:pPr>
            <a:r>
              <a:rPr lang="en-US" dirty="0" smtClean="0"/>
              <a:t>Whether or not the method</a:t>
            </a:r>
          </a:p>
          <a:p>
            <a:pPr>
              <a:buNone/>
            </a:pPr>
            <a:r>
              <a:rPr lang="en-US" i="1" dirty="0" smtClean="0"/>
              <a:t> measures what it is supposed to measure.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Can you have a reliably invalid test? </a:t>
            </a:r>
          </a:p>
          <a:p>
            <a:pPr>
              <a:buNone/>
            </a:pPr>
            <a:r>
              <a:rPr lang="en-US" dirty="0" smtClean="0"/>
              <a:t>Thumbs up YES </a:t>
            </a:r>
          </a:p>
          <a:p>
            <a:pPr>
              <a:buNone/>
            </a:pPr>
            <a:r>
              <a:rPr lang="en-US" dirty="0" smtClean="0"/>
              <a:t>Thumbs down NO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998</Words>
  <Application>Microsoft Office PowerPoint</Application>
  <PresentationFormat>On-screen Show (4:3)</PresentationFormat>
  <Paragraphs>146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Reliability and Validity </vt:lpstr>
      <vt:lpstr>Warm up: </vt:lpstr>
      <vt:lpstr>But THEN…</vt:lpstr>
      <vt:lpstr>You need a 3rd scan AND</vt:lpstr>
      <vt:lpstr>Thoughts?</vt:lpstr>
      <vt:lpstr>Reliability and Validity</vt:lpstr>
      <vt:lpstr>Reliability and Validity</vt:lpstr>
      <vt:lpstr>What do we know: </vt:lpstr>
      <vt:lpstr>Reminder of what we know: </vt:lpstr>
      <vt:lpstr>Reliability expresses itself in 2 ways</vt:lpstr>
      <vt:lpstr>Thoughts on ‘Internal reliability’?</vt:lpstr>
      <vt:lpstr>Internal reliability: </vt:lpstr>
      <vt:lpstr>How could an Oreo cookie lack IR? </vt:lpstr>
      <vt:lpstr>Check for IR on a test: </vt:lpstr>
      <vt:lpstr>Thoughts on ‘External reliability’?</vt:lpstr>
      <vt:lpstr>External reliability: </vt:lpstr>
      <vt:lpstr>One week Hannah scores as a child prodigy on an IQ test; next month, she – according to the same test – yields average results. </vt:lpstr>
      <vt:lpstr>How to check for ER on a test? </vt:lpstr>
      <vt:lpstr>Validity: does a method measure what it’s meant to measure? </vt:lpstr>
      <vt:lpstr>Definitions/examples</vt:lpstr>
      <vt:lpstr>5 Types of Validity – you already know 1! </vt:lpstr>
      <vt:lpstr>#2 Face/Content validity(IV)  </vt:lpstr>
      <vt:lpstr>#3 Concurrent validity (EV)  </vt:lpstr>
      <vt:lpstr>Concurrent Validity:</vt:lpstr>
      <vt:lpstr>#4 Construct validity  </vt:lpstr>
      <vt:lpstr>#5 Predictive validity  </vt:lpstr>
      <vt:lpstr>Summary: you can assess studies according to...</vt:lpstr>
      <vt:lpstr>Done!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Ms. Stutt’s Super Cool Quest!</dc:title>
  <dc:creator>ISB</dc:creator>
  <cp:lastModifiedBy>Stutt, Ginelle</cp:lastModifiedBy>
  <cp:revision>85</cp:revision>
  <dcterms:created xsi:type="dcterms:W3CDTF">2011-03-29T12:34:35Z</dcterms:created>
  <dcterms:modified xsi:type="dcterms:W3CDTF">2017-09-22T07:25:04Z</dcterms:modified>
</cp:coreProperties>
</file>