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1" r:id="rId3"/>
    <p:sldId id="256" r:id="rId4"/>
    <p:sldId id="257" r:id="rId5"/>
    <p:sldId id="263" r:id="rId6"/>
    <p:sldId id="258" r:id="rId7"/>
    <p:sldId id="264" r:id="rId8"/>
    <p:sldId id="259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7" d="100"/>
          <a:sy n="67" d="100"/>
        </p:scale>
        <p:origin x="-600" y="8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73452-1E76-4BAE-ACA0-DD90A1283824}" type="datetimeFigureOut">
              <a:rPr lang="en-CA" smtClean="0"/>
              <a:pPr/>
              <a:t>18/08/2019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09C7-94C0-4DDF-8E6A-89632482252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73452-1E76-4BAE-ACA0-DD90A1283824}" type="datetimeFigureOut">
              <a:rPr lang="en-CA" smtClean="0"/>
              <a:pPr/>
              <a:t>18/08/2019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09C7-94C0-4DDF-8E6A-89632482252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73452-1E76-4BAE-ACA0-DD90A1283824}" type="datetimeFigureOut">
              <a:rPr lang="en-CA" smtClean="0"/>
              <a:pPr/>
              <a:t>18/08/2019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09C7-94C0-4DDF-8E6A-89632482252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73452-1E76-4BAE-ACA0-DD90A1283824}" type="datetimeFigureOut">
              <a:rPr lang="en-CA" smtClean="0"/>
              <a:pPr/>
              <a:t>18/08/2019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09C7-94C0-4DDF-8E6A-89632482252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73452-1E76-4BAE-ACA0-DD90A1283824}" type="datetimeFigureOut">
              <a:rPr lang="en-CA" smtClean="0"/>
              <a:pPr/>
              <a:t>18/08/2019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09C7-94C0-4DDF-8E6A-89632482252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73452-1E76-4BAE-ACA0-DD90A1283824}" type="datetimeFigureOut">
              <a:rPr lang="en-CA" smtClean="0"/>
              <a:pPr/>
              <a:t>18/08/2019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09C7-94C0-4DDF-8E6A-89632482252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73452-1E76-4BAE-ACA0-DD90A1283824}" type="datetimeFigureOut">
              <a:rPr lang="en-CA" smtClean="0"/>
              <a:pPr/>
              <a:t>18/08/2019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09C7-94C0-4DDF-8E6A-89632482252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73452-1E76-4BAE-ACA0-DD90A1283824}" type="datetimeFigureOut">
              <a:rPr lang="en-CA" smtClean="0"/>
              <a:pPr/>
              <a:t>18/08/2019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09C7-94C0-4DDF-8E6A-89632482252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73452-1E76-4BAE-ACA0-DD90A1283824}" type="datetimeFigureOut">
              <a:rPr lang="en-CA" smtClean="0"/>
              <a:pPr/>
              <a:t>18/08/2019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09C7-94C0-4DDF-8E6A-89632482252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73452-1E76-4BAE-ACA0-DD90A1283824}" type="datetimeFigureOut">
              <a:rPr lang="en-CA" smtClean="0"/>
              <a:pPr/>
              <a:t>18/08/2019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09C7-94C0-4DDF-8E6A-89632482252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73452-1E76-4BAE-ACA0-DD90A1283824}" type="datetimeFigureOut">
              <a:rPr lang="en-CA" smtClean="0"/>
              <a:pPr/>
              <a:t>18/08/2019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09C7-94C0-4DDF-8E6A-89632482252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73452-1E76-4BAE-ACA0-DD90A1283824}" type="datetimeFigureOut">
              <a:rPr lang="en-CA" smtClean="0"/>
              <a:pPr/>
              <a:t>18/08/2019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909C7-94C0-4DDF-8E6A-89632482252A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Generalizability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Discuss the possibility of generalizing the findings of this study. [9marks]</a:t>
            </a:r>
          </a:p>
        </p:txBody>
      </p:sp>
    </p:spTree>
    <p:extLst>
      <p:ext uri="{BB962C8B-B14F-4D97-AF65-F5344CB8AC3E}">
        <p14:creationId xmlns:p14="http://schemas.microsoft.com/office/powerpoint/2010/main" val="3850493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First, define...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To ‘generalize’ means </a:t>
            </a:r>
          </a:p>
          <a:p>
            <a:pPr lvl="1"/>
            <a:r>
              <a:rPr lang="en-CA" dirty="0" smtClean="0">
                <a:solidFill>
                  <a:srgbClr val="FF0000"/>
                </a:solidFill>
              </a:rPr>
              <a:t>Results/findings</a:t>
            </a:r>
            <a:r>
              <a:rPr lang="en-CA" dirty="0" smtClean="0"/>
              <a:t> </a:t>
            </a:r>
            <a:r>
              <a:rPr lang="en-CA" dirty="0" smtClean="0"/>
              <a:t>are found relevant outside the study context </a:t>
            </a:r>
            <a:endParaRPr lang="en-CA" dirty="0" smtClean="0"/>
          </a:p>
          <a:p>
            <a:pPr lvl="2"/>
            <a:r>
              <a:rPr lang="en-CA" dirty="0" smtClean="0"/>
              <a:t>Chat task: We have to </a:t>
            </a:r>
            <a:r>
              <a:rPr lang="en-CA" dirty="0" smtClean="0"/>
              <a:t>be very cautious </a:t>
            </a:r>
            <a:r>
              <a:rPr lang="en-CA" dirty="0" smtClean="0"/>
              <a:t>about when </a:t>
            </a:r>
            <a:r>
              <a:rPr lang="en-CA" dirty="0" smtClean="0"/>
              <a:t>arguing that </a:t>
            </a:r>
            <a:r>
              <a:rPr lang="en-CA" dirty="0" smtClean="0"/>
              <a:t>generalization</a:t>
            </a:r>
            <a:r>
              <a:rPr lang="en-CA" dirty="0" smtClean="0"/>
              <a:t> </a:t>
            </a:r>
            <a:r>
              <a:rPr lang="en-CA" dirty="0" smtClean="0"/>
              <a:t>is appropriate </a:t>
            </a:r>
            <a:r>
              <a:rPr lang="en-CA" dirty="0" smtClean="0"/>
              <a:t>especially </a:t>
            </a:r>
            <a:r>
              <a:rPr lang="en-CA" dirty="0" smtClean="0"/>
              <a:t>when</a:t>
            </a:r>
            <a:r>
              <a:rPr lang="en-CA" dirty="0" smtClean="0"/>
              <a:t> </a:t>
            </a:r>
            <a:r>
              <a:rPr lang="en-CA" b="1" dirty="0" smtClean="0"/>
              <a:t>qualitative methods </a:t>
            </a:r>
            <a:r>
              <a:rPr lang="en-CA" dirty="0" smtClean="0"/>
              <a:t>have been used. </a:t>
            </a:r>
          </a:p>
          <a:p>
            <a:pPr lvl="3"/>
            <a:r>
              <a:rPr lang="en-CA" dirty="0" smtClean="0">
                <a:solidFill>
                  <a:srgbClr val="00B050"/>
                </a:solidFill>
              </a:rPr>
              <a:t>Why? Come up with 2 solid reasons. </a:t>
            </a:r>
            <a:endParaRPr lang="en-CA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Types of Generalization</a:t>
            </a:r>
            <a:endParaRPr lang="en-CA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622984"/>
            <a:ext cx="7560840" cy="52292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Type 1: 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Representational generalization</a:t>
            </a:r>
          </a:p>
          <a:p>
            <a:pPr lvl="1"/>
            <a:endParaRPr lang="en-CA" dirty="0"/>
          </a:p>
          <a:p>
            <a:pPr lvl="1"/>
            <a:r>
              <a:rPr lang="en-CA" dirty="0" smtClean="0">
                <a:solidFill>
                  <a:srgbClr val="7030A0"/>
                </a:solidFill>
              </a:rPr>
              <a:t>Applying findings to populations (groups of people) outside the study’s population</a:t>
            </a:r>
          </a:p>
          <a:p>
            <a:pPr lvl="1"/>
            <a:endParaRPr lang="en-CA" dirty="0"/>
          </a:p>
          <a:p>
            <a:pPr lvl="1"/>
            <a:r>
              <a:rPr lang="en-CA" dirty="0" smtClean="0"/>
              <a:t>Ex: </a:t>
            </a:r>
            <a:r>
              <a:rPr lang="en-CA" dirty="0"/>
              <a:t>A</a:t>
            </a:r>
            <a:r>
              <a:rPr lang="en-CA" dirty="0" smtClean="0"/>
              <a:t> </a:t>
            </a:r>
            <a:r>
              <a:rPr lang="en-CA" dirty="0" smtClean="0"/>
              <a:t>case study was </a:t>
            </a:r>
            <a:r>
              <a:rPr lang="en-CA" dirty="0" smtClean="0"/>
              <a:t>built around trying to</a:t>
            </a:r>
            <a:r>
              <a:rPr lang="en-CA" dirty="0" smtClean="0"/>
              <a:t> find </a:t>
            </a:r>
            <a:r>
              <a:rPr lang="en-CA" dirty="0" smtClean="0"/>
              <a:t>out if nurses in surgical wards feel valued/respected by surgeons. </a:t>
            </a:r>
            <a:r>
              <a:rPr lang="en-CA" dirty="0" smtClean="0"/>
              <a:t>Could findings be </a:t>
            </a:r>
            <a:r>
              <a:rPr lang="en-CA" dirty="0" smtClean="0"/>
              <a:t>applied to </a:t>
            </a:r>
            <a:r>
              <a:rPr lang="en-CA" dirty="0" smtClean="0"/>
              <a:t>another </a:t>
            </a:r>
            <a:r>
              <a:rPr lang="en-CA" dirty="0" smtClean="0"/>
              <a:t>hospital’s surgical nursing </a:t>
            </a:r>
            <a:r>
              <a:rPr lang="en-CA" dirty="0" smtClean="0"/>
              <a:t>staff? </a:t>
            </a:r>
            <a:r>
              <a:rPr lang="en-CA" dirty="0" smtClean="0">
                <a:solidFill>
                  <a:srgbClr val="FF0000"/>
                </a:solidFill>
              </a:rPr>
              <a:t>Which variables would need to be taken into account for this to be appropriate? </a:t>
            </a:r>
            <a:endParaRPr lang="en-CA" dirty="0">
              <a:solidFill>
                <a:srgbClr val="FF0000"/>
              </a:solidFill>
            </a:endParaRPr>
          </a:p>
        </p:txBody>
      </p:sp>
      <p:pic>
        <p:nvPicPr>
          <p:cNvPr id="4" name="Picture 3" descr="nurs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16216" y="188640"/>
            <a:ext cx="1962150" cy="2333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RG appropriate?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boy was found by researchers – he had apparently been subsisting in a forest with animals. He moved comfortably on all fours and had limited language ability. 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Is there any case in which </a:t>
            </a:r>
            <a:r>
              <a:rPr lang="en-US" dirty="0" smtClean="0">
                <a:solidFill>
                  <a:srgbClr val="FF0000"/>
                </a:solidFill>
              </a:rPr>
              <a:t>some measure of RG </a:t>
            </a:r>
            <a:r>
              <a:rPr lang="en-US" dirty="0" smtClean="0">
                <a:solidFill>
                  <a:srgbClr val="FF0000"/>
                </a:solidFill>
              </a:rPr>
              <a:t>might be appropriate</a:t>
            </a:r>
            <a:r>
              <a:rPr lang="en-US" dirty="0" smtClean="0">
                <a:solidFill>
                  <a:srgbClr val="FF0000"/>
                </a:solidFill>
              </a:rPr>
              <a:t>? If so, to whom?  If not, why not?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38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229600" cy="1143000"/>
          </a:xfrm>
        </p:spPr>
        <p:txBody>
          <a:bodyPr/>
          <a:lstStyle/>
          <a:p>
            <a:r>
              <a:rPr lang="en-CA" dirty="0" smtClean="0"/>
              <a:t>Type 2: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Inferential generalization</a:t>
            </a:r>
          </a:p>
          <a:p>
            <a:pPr lvl="1"/>
            <a:endParaRPr lang="en-CA" dirty="0"/>
          </a:p>
          <a:p>
            <a:pPr lvl="1"/>
            <a:r>
              <a:rPr lang="en-CA" dirty="0" smtClean="0">
                <a:solidFill>
                  <a:srgbClr val="7030A0"/>
                </a:solidFill>
              </a:rPr>
              <a:t>Applying findings to settings outside the study’s </a:t>
            </a:r>
            <a:r>
              <a:rPr lang="en-CA" dirty="0" smtClean="0">
                <a:solidFill>
                  <a:srgbClr val="7030A0"/>
                </a:solidFill>
              </a:rPr>
              <a:t>setting; also called ‘transferability’ </a:t>
            </a:r>
            <a:endParaRPr lang="en-CA" dirty="0" smtClean="0">
              <a:solidFill>
                <a:srgbClr val="7030A0"/>
              </a:solidFill>
            </a:endParaRPr>
          </a:p>
          <a:p>
            <a:pPr lvl="1"/>
            <a:endParaRPr lang="en-CA" dirty="0"/>
          </a:p>
          <a:p>
            <a:pPr lvl="1"/>
            <a:r>
              <a:rPr lang="en-CA" dirty="0" smtClean="0"/>
              <a:t>Ex: </a:t>
            </a:r>
            <a:r>
              <a:rPr lang="en-CA" dirty="0" smtClean="0"/>
              <a:t>A </a:t>
            </a:r>
            <a:r>
              <a:rPr lang="en-CA" dirty="0" smtClean="0"/>
              <a:t>case </a:t>
            </a:r>
            <a:r>
              <a:rPr lang="en-CA" dirty="0" smtClean="0"/>
              <a:t>study was run on finding out if surgical wards </a:t>
            </a:r>
            <a:r>
              <a:rPr lang="en-CA" dirty="0" smtClean="0"/>
              <a:t>are </a:t>
            </a:r>
            <a:r>
              <a:rPr lang="en-CA" dirty="0" smtClean="0"/>
              <a:t>efficient, </a:t>
            </a:r>
            <a:r>
              <a:rPr lang="en-CA" dirty="0" smtClean="0"/>
              <a:t>safe</a:t>
            </a:r>
            <a:r>
              <a:rPr lang="en-CA" dirty="0" smtClean="0"/>
              <a:t> </a:t>
            </a:r>
            <a:r>
              <a:rPr lang="en-CA" dirty="0" smtClean="0"/>
              <a:t>places of work. </a:t>
            </a:r>
            <a:r>
              <a:rPr lang="en-CA" dirty="0" smtClean="0"/>
              <a:t>Could findings be applied to another hospital’s surgical ward</a:t>
            </a:r>
            <a:r>
              <a:rPr lang="en-CA" dirty="0" smtClean="0"/>
              <a:t>.  </a:t>
            </a:r>
            <a:r>
              <a:rPr lang="en-CA" dirty="0" smtClean="0">
                <a:solidFill>
                  <a:srgbClr val="FF0000"/>
                </a:solidFill>
              </a:rPr>
              <a:t>Which factors would need consideration? </a:t>
            </a:r>
            <a:endParaRPr lang="en-CA" dirty="0">
              <a:solidFill>
                <a:srgbClr val="FF0000"/>
              </a:solidFill>
            </a:endParaRPr>
          </a:p>
        </p:txBody>
      </p:sp>
      <p:pic>
        <p:nvPicPr>
          <p:cNvPr id="4" name="Picture 3" descr="hospit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404664"/>
            <a:ext cx="2143125" cy="2143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Semi structured interviews were conducted with staff from a elderly care home in order to get more info about facilities that support </a:t>
            </a:r>
            <a:r>
              <a:rPr lang="en-US" dirty="0" smtClean="0"/>
              <a:t>patient wellness. </a:t>
            </a:r>
            <a:r>
              <a:rPr lang="en-US" dirty="0" smtClean="0"/>
              <a:t>Researchers </a:t>
            </a:r>
            <a:r>
              <a:rPr lang="en-US" dirty="0" smtClean="0"/>
              <a:t>observed</a:t>
            </a:r>
            <a:r>
              <a:rPr lang="en-US" dirty="0" smtClean="0"/>
              <a:t> </a:t>
            </a:r>
            <a:r>
              <a:rPr lang="en-US" dirty="0" smtClean="0"/>
              <a:t>the facility</a:t>
            </a:r>
            <a:r>
              <a:rPr lang="en-US" dirty="0" smtClean="0"/>
              <a:t>, conducted interviews, </a:t>
            </a:r>
            <a:r>
              <a:rPr lang="en-US" dirty="0" smtClean="0"/>
              <a:t>took pictures, and used some of the facilities. 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In what conditions might IG be possible with another care home?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88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Type 3: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CA" dirty="0" smtClean="0"/>
              <a:t>Theoretical generalization </a:t>
            </a:r>
          </a:p>
          <a:p>
            <a:pPr lvl="1"/>
            <a:r>
              <a:rPr lang="en-CA" dirty="0" smtClean="0">
                <a:solidFill>
                  <a:srgbClr val="7030A0"/>
                </a:solidFill>
              </a:rPr>
              <a:t>When a</a:t>
            </a:r>
            <a:r>
              <a:rPr lang="en-CA" dirty="0" smtClean="0">
                <a:solidFill>
                  <a:srgbClr val="7030A0"/>
                </a:solidFill>
              </a:rPr>
              <a:t> study’s findings expand/build </a:t>
            </a:r>
            <a:r>
              <a:rPr lang="en-CA" dirty="0" smtClean="0">
                <a:solidFill>
                  <a:srgbClr val="7030A0"/>
                </a:solidFill>
              </a:rPr>
              <a:t>on theoretical </a:t>
            </a:r>
            <a:r>
              <a:rPr lang="en-CA" dirty="0" smtClean="0">
                <a:solidFill>
                  <a:srgbClr val="7030A0"/>
                </a:solidFill>
              </a:rPr>
              <a:t>framework. When theoretical support comes from a study’s findings.</a:t>
            </a:r>
            <a:endParaRPr lang="en-CA" dirty="0" smtClean="0">
              <a:solidFill>
                <a:srgbClr val="7030A0"/>
              </a:solidFill>
            </a:endParaRPr>
          </a:p>
          <a:p>
            <a:pPr lvl="1"/>
            <a:endParaRPr lang="en-CA" dirty="0"/>
          </a:p>
          <a:p>
            <a:pPr lvl="1"/>
            <a:r>
              <a:rPr lang="en-CA" dirty="0" smtClean="0"/>
              <a:t>Ex</a:t>
            </a:r>
            <a:r>
              <a:rPr lang="en-CA" dirty="0" smtClean="0"/>
              <a:t>: Researchers put forward to idea that exam stress in </a:t>
            </a:r>
            <a:r>
              <a:rPr lang="en-CA" dirty="0" err="1" smtClean="0"/>
              <a:t>highschools</a:t>
            </a:r>
            <a:r>
              <a:rPr lang="en-CA" dirty="0" smtClean="0"/>
              <a:t> increases when students are allowed to talk/socialize in the minutes before an exam. If a study shows this finding and supports theoretical concepts, one can argue theoretical generalizability. </a:t>
            </a:r>
            <a:endParaRPr lang="en-CA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Please remember: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Generalizability (the ability to transfer results to another population) is a term that is used most often w/quantitative research, due to similarities in SAMPLE</a:t>
            </a:r>
          </a:p>
          <a:p>
            <a:r>
              <a:rPr lang="en-CA" dirty="0" smtClean="0"/>
              <a:t>Be delicate/careful with discussing </a:t>
            </a:r>
            <a:r>
              <a:rPr lang="en-CA" dirty="0" err="1" smtClean="0"/>
              <a:t>gen’y</a:t>
            </a:r>
            <a:r>
              <a:rPr lang="en-CA" dirty="0" smtClean="0"/>
              <a:t> in qualitative research </a:t>
            </a:r>
          </a:p>
          <a:p>
            <a:pPr lvl="1"/>
            <a:r>
              <a:rPr lang="en-CA" dirty="0" smtClean="0"/>
              <a:t>It is often </a:t>
            </a:r>
            <a:r>
              <a:rPr lang="en-CA" dirty="0" smtClean="0">
                <a:solidFill>
                  <a:srgbClr val="FF0000"/>
                </a:solidFill>
              </a:rPr>
              <a:t>not the intention </a:t>
            </a:r>
            <a:r>
              <a:rPr lang="en-CA" dirty="0" smtClean="0"/>
              <a:t>to generalize qualitative research, especially unique cases/rare populations/phenomena </a:t>
            </a:r>
            <a:r>
              <a:rPr lang="en-CA" dirty="0" smtClean="0"/>
              <a:t> </a:t>
            </a:r>
            <a:r>
              <a:rPr lang="en-CA" dirty="0" smtClean="0">
                <a:solidFill>
                  <a:srgbClr val="00B050"/>
                </a:solidFill>
              </a:rPr>
              <a:t> … let’s practice </a:t>
            </a:r>
            <a:endParaRPr lang="en-CA" dirty="0" smtClean="0">
              <a:solidFill>
                <a:srgbClr val="00B050"/>
              </a:solidFill>
            </a:endParaRPr>
          </a:p>
          <a:p>
            <a:endParaRPr lang="en-CA" dirty="0"/>
          </a:p>
        </p:txBody>
      </p:sp>
      <p:pic>
        <p:nvPicPr>
          <p:cNvPr id="4" name="Picture 3" descr="bubbl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8264" y="188640"/>
            <a:ext cx="1367658" cy="13858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2613</TotalTime>
  <Words>428</Words>
  <Application>Microsoft Office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Generalizability</vt:lpstr>
      <vt:lpstr>First, define...</vt:lpstr>
      <vt:lpstr>Types of Generalization</vt:lpstr>
      <vt:lpstr>Type 1:  </vt:lpstr>
      <vt:lpstr>RG appropriate?</vt:lpstr>
      <vt:lpstr>Type 2: </vt:lpstr>
      <vt:lpstr>IG?</vt:lpstr>
      <vt:lpstr>Type 3: </vt:lpstr>
      <vt:lpstr>Please remember: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Generalization</dc:title>
  <dc:creator>Owner</dc:creator>
  <cp:lastModifiedBy>Stutt, Ginelle</cp:lastModifiedBy>
  <cp:revision>17</cp:revision>
  <dcterms:created xsi:type="dcterms:W3CDTF">2016-09-25T19:53:27Z</dcterms:created>
  <dcterms:modified xsi:type="dcterms:W3CDTF">2019-08-19T06:20:04Z</dcterms:modified>
</cp:coreProperties>
</file>