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6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DC0F6-8A27-40C8-98C2-1191D654811C}" type="datetimeFigureOut">
              <a:rPr lang="en-US" smtClean="0"/>
              <a:t>22.05.2019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280978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DC0F6-8A27-40C8-98C2-1191D654811C}" type="datetimeFigureOut">
              <a:rPr lang="en-US" smtClean="0"/>
              <a:t>22.05.2019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19520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DC0F6-8A27-40C8-98C2-1191D654811C}" type="datetimeFigureOut">
              <a:rPr lang="en-US" smtClean="0"/>
              <a:t>22.05.2019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45575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DC0F6-8A27-40C8-98C2-1191D654811C}" type="datetimeFigureOut">
              <a:rPr lang="en-US" smtClean="0"/>
              <a:t>22.05.2019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154438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DC0F6-8A27-40C8-98C2-1191D654811C}" type="datetimeFigureOut">
              <a:rPr lang="en-US" smtClean="0"/>
              <a:t>22.05.2019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32518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DC0F6-8A27-40C8-98C2-1191D654811C}" type="datetimeFigureOut">
              <a:rPr lang="en-US" smtClean="0"/>
              <a:t>22.05.2019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27869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DC0F6-8A27-40C8-98C2-1191D654811C}" type="datetimeFigureOut">
              <a:rPr lang="en-US" smtClean="0"/>
              <a:t>22.05.2019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92376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DC0F6-8A27-40C8-98C2-1191D654811C}" type="datetimeFigureOut">
              <a:rPr lang="en-US" smtClean="0"/>
              <a:t>22.05.2019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222018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DC0F6-8A27-40C8-98C2-1191D654811C}" type="datetimeFigureOut">
              <a:rPr lang="en-US" smtClean="0"/>
              <a:t>22.05.2019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72898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DC0F6-8A27-40C8-98C2-1191D654811C}" type="datetimeFigureOut">
              <a:rPr lang="en-US" smtClean="0"/>
              <a:t>22.05.2019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40384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DC0F6-8A27-40C8-98C2-1191D654811C}" type="datetimeFigureOut">
              <a:rPr lang="en-US" smtClean="0"/>
              <a:t>22.05.2019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0A-2D01-4BD6-829F-D8009D01012E}" type="slidenum">
              <a:rPr lang="en-US" smtClean="0"/>
              <a:t>‹#›</a:t>
            </a:fld>
            <a:endParaRPr lang="en-US"/>
          </a:p>
        </p:txBody>
      </p:sp>
    </p:spTree>
    <p:extLst>
      <p:ext uri="{BB962C8B-B14F-4D97-AF65-F5344CB8AC3E}">
        <p14:creationId xmlns:p14="http://schemas.microsoft.com/office/powerpoint/2010/main" val="33023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DC0F6-8A27-40C8-98C2-1191D654811C}" type="datetimeFigureOut">
              <a:rPr lang="en-US" smtClean="0"/>
              <a:t>22.05.2019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8E10A-2D01-4BD6-829F-D8009D01012E}" type="slidenum">
              <a:rPr lang="en-US" smtClean="0"/>
              <a:t>‹#›</a:t>
            </a:fld>
            <a:endParaRPr lang="en-US"/>
          </a:p>
        </p:txBody>
      </p:sp>
    </p:spTree>
    <p:extLst>
      <p:ext uri="{BB962C8B-B14F-4D97-AF65-F5344CB8AC3E}">
        <p14:creationId xmlns:p14="http://schemas.microsoft.com/office/powerpoint/2010/main" val="696994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6872"/>
            <a:ext cx="7772400" cy="1470025"/>
          </a:xfrm>
        </p:spPr>
        <p:txBody>
          <a:bodyPr/>
          <a:lstStyle/>
          <a:p>
            <a:r>
              <a:rPr lang="en-US" dirty="0" smtClean="0"/>
              <a:t>Q3: Credibility</a:t>
            </a:r>
            <a:br>
              <a:rPr lang="en-US" dirty="0" smtClean="0"/>
            </a:br>
            <a:r>
              <a:rPr lang="en-US" sz="2800" dirty="0" smtClean="0"/>
              <a:t>p25-26</a:t>
            </a:r>
            <a:endParaRPr lang="en-US" sz="2800" dirty="0"/>
          </a:p>
        </p:txBody>
      </p:sp>
      <p:sp>
        <p:nvSpPr>
          <p:cNvPr id="3" name="Subtitle 2"/>
          <p:cNvSpPr>
            <a:spLocks noGrp="1"/>
          </p:cNvSpPr>
          <p:nvPr>
            <p:ph type="subTitle" idx="1"/>
          </p:nvPr>
        </p:nvSpPr>
        <p:spPr/>
        <p:txBody>
          <a:bodyPr/>
          <a:lstStyle/>
          <a:p>
            <a:r>
              <a:rPr lang="en-US" dirty="0" smtClean="0">
                <a:solidFill>
                  <a:srgbClr val="7030A0"/>
                </a:solidFill>
              </a:rPr>
              <a:t>Discuss how a researcher could ensure that the results of the study are credible (trustworthy). [9marks]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548680"/>
            <a:ext cx="2808312" cy="1872208"/>
          </a:xfrm>
          <a:prstGeom prst="rect">
            <a:avLst/>
          </a:prstGeom>
        </p:spPr>
      </p:pic>
    </p:spTree>
    <p:extLst>
      <p:ext uri="{BB962C8B-B14F-4D97-AF65-F5344CB8AC3E}">
        <p14:creationId xmlns:p14="http://schemas.microsoft.com/office/powerpoint/2010/main" val="246227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In research, the goal is to obtain confidence/credibility in results</a:t>
            </a:r>
            <a:endParaRPr lang="en-US" dirty="0"/>
          </a:p>
        </p:txBody>
      </p:sp>
      <p:sp>
        <p:nvSpPr>
          <p:cNvPr id="8" name="Text Placeholder 7"/>
          <p:cNvSpPr>
            <a:spLocks noGrp="1"/>
          </p:cNvSpPr>
          <p:nvPr>
            <p:ph type="body" idx="1"/>
          </p:nvPr>
        </p:nvSpPr>
        <p:spPr/>
        <p:txBody>
          <a:bodyPr>
            <a:normAutofit/>
          </a:bodyPr>
          <a:lstStyle/>
          <a:p>
            <a:r>
              <a:rPr lang="en-US" dirty="0" smtClean="0"/>
              <a:t>Qualitative</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Credibility</a:t>
            </a:r>
          </a:p>
          <a:p>
            <a:pPr lvl="1"/>
            <a:r>
              <a:rPr lang="en-US" dirty="0" smtClean="0"/>
              <a:t>Do findings reflect the reality of the experience that was studied? Can we trust the field notes/thematic interpretation results? Do others agree with interpretation? </a:t>
            </a:r>
            <a:r>
              <a:rPr lang="en-US" b="1" dirty="0" smtClean="0">
                <a:solidFill>
                  <a:srgbClr val="00B050"/>
                </a:solidFill>
              </a:rPr>
              <a:t>Accuracy</a:t>
            </a:r>
            <a:r>
              <a:rPr lang="en-US" b="1" dirty="0" smtClean="0"/>
              <a:t>. </a:t>
            </a:r>
          </a:p>
          <a:p>
            <a:pPr lvl="1"/>
            <a:endParaRPr lang="en-US" dirty="0" smtClean="0"/>
          </a:p>
          <a:p>
            <a:pPr lvl="1"/>
            <a:r>
              <a:rPr lang="en-US" dirty="0" smtClean="0"/>
              <a:t>Is there any theoretical support to findings – do they reflect findings others have come up with? </a:t>
            </a:r>
            <a:endParaRPr lang="en-US" dirty="0"/>
          </a:p>
        </p:txBody>
      </p:sp>
      <p:sp>
        <p:nvSpPr>
          <p:cNvPr id="10" name="Text Placeholder 9"/>
          <p:cNvSpPr>
            <a:spLocks noGrp="1"/>
          </p:cNvSpPr>
          <p:nvPr>
            <p:ph type="body" sz="quarter" idx="3"/>
          </p:nvPr>
        </p:nvSpPr>
        <p:spPr/>
        <p:txBody>
          <a:bodyPr/>
          <a:lstStyle/>
          <a:p>
            <a:r>
              <a:rPr lang="en-US" dirty="0" smtClean="0"/>
              <a:t>Experimental </a:t>
            </a:r>
            <a:endParaRPr lang="en-US" dirty="0"/>
          </a:p>
        </p:txBody>
      </p:sp>
      <p:sp>
        <p:nvSpPr>
          <p:cNvPr id="11" name="Content Placeholder 10"/>
          <p:cNvSpPr>
            <a:spLocks noGrp="1"/>
          </p:cNvSpPr>
          <p:nvPr>
            <p:ph sz="quarter" idx="4"/>
          </p:nvPr>
        </p:nvSpPr>
        <p:spPr/>
        <p:txBody>
          <a:bodyPr>
            <a:normAutofit fontScale="92500" lnSpcReduction="10000"/>
          </a:bodyPr>
          <a:lstStyle/>
          <a:p>
            <a:r>
              <a:rPr lang="en-US" dirty="0" smtClean="0"/>
              <a:t>Internal/External </a:t>
            </a:r>
            <a:r>
              <a:rPr lang="en-US" dirty="0" smtClean="0"/>
              <a:t>validity</a:t>
            </a:r>
          </a:p>
          <a:p>
            <a:pPr lvl="1"/>
            <a:r>
              <a:rPr lang="en-US" dirty="0" smtClean="0"/>
              <a:t>that variables that are being measured are actually the ones that were intended to be measured. Does the experiment test what it meant to test? Was it the IV that impacted the DV? Control over extraneous variables. Replication. </a:t>
            </a:r>
            <a:r>
              <a:rPr lang="en-US" b="1" dirty="0" smtClean="0">
                <a:solidFill>
                  <a:srgbClr val="00B050"/>
                </a:solidFill>
              </a:rPr>
              <a:t>Accuracy. </a:t>
            </a:r>
            <a:endParaRPr lang="en-US" b="1" dirty="0" smtClean="0">
              <a:solidFill>
                <a:srgbClr val="00B050"/>
              </a:solidFill>
            </a:endParaRPr>
          </a:p>
          <a:p>
            <a:pPr lvl="1"/>
            <a:r>
              <a:rPr lang="en-US" dirty="0"/>
              <a:t>Is there any theoretical support to findings – do they reflect findings others have come up with? </a:t>
            </a:r>
          </a:p>
          <a:p>
            <a:pPr lvl="1"/>
            <a:endParaRPr lang="en-US" dirty="0">
              <a:solidFill>
                <a:srgbClr val="00B050"/>
              </a:solidFill>
            </a:endParaRPr>
          </a:p>
        </p:txBody>
      </p:sp>
    </p:spTree>
    <p:extLst>
      <p:ext uri="{BB962C8B-B14F-4D97-AF65-F5344CB8AC3E}">
        <p14:creationId xmlns:p14="http://schemas.microsoft.com/office/powerpoint/2010/main" val="111429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What can a research team do to feel confident that findings are credible/trustworthy?</a:t>
            </a:r>
            <a:br>
              <a:rPr lang="en-US" dirty="0" smtClean="0"/>
            </a:br>
            <a:endParaRPr lang="en-US" sz="3600" dirty="0"/>
          </a:p>
        </p:txBody>
      </p:sp>
      <p:sp>
        <p:nvSpPr>
          <p:cNvPr id="5" name="Subtitle 4"/>
          <p:cNvSpPr>
            <a:spLocks noGrp="1"/>
          </p:cNvSpPr>
          <p:nvPr>
            <p:ph type="subTitle" idx="1"/>
          </p:nvPr>
        </p:nvSpPr>
        <p:spPr/>
        <p:txBody>
          <a:bodyPr/>
          <a:lstStyle/>
          <a:p>
            <a:endParaRPr lang="en-US" dirty="0" smtClean="0"/>
          </a:p>
          <a:p>
            <a:r>
              <a:rPr lang="en-US" dirty="0">
                <a:solidFill>
                  <a:srgbClr val="FF0000"/>
                </a:solidFill>
              </a:rPr>
              <a:t>R</a:t>
            </a:r>
            <a:r>
              <a:rPr lang="en-US" dirty="0" smtClean="0">
                <a:solidFill>
                  <a:srgbClr val="FF0000"/>
                </a:solidFill>
              </a:rPr>
              <a:t>eliable </a:t>
            </a:r>
            <a:r>
              <a:rPr lang="en-US" u="sng" dirty="0" smtClean="0">
                <a:solidFill>
                  <a:srgbClr val="FF0000"/>
                </a:solidFill>
              </a:rPr>
              <a:t>processes/actions</a:t>
            </a:r>
            <a:r>
              <a:rPr lang="en-US" dirty="0" smtClean="0">
                <a:solidFill>
                  <a:srgbClr val="FF0000"/>
                </a:solidFill>
              </a:rPr>
              <a:t> in place</a:t>
            </a:r>
            <a:endParaRPr lang="en-US" dirty="0">
              <a:solidFill>
                <a:srgbClr val="FF0000"/>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5936" y="332656"/>
            <a:ext cx="1375048" cy="1375048"/>
          </a:xfrm>
          <a:prstGeom prst="rect">
            <a:avLst/>
          </a:prstGeom>
        </p:spPr>
      </p:pic>
    </p:spTree>
    <p:extLst>
      <p:ext uri="{BB962C8B-B14F-4D97-AF65-F5344CB8AC3E}">
        <p14:creationId xmlns:p14="http://schemas.microsoft.com/office/powerpoint/2010/main" val="3744421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t>
            </a:r>
            <a:endParaRPr lang="en-US" dirty="0"/>
          </a:p>
        </p:txBody>
      </p:sp>
      <p:sp>
        <p:nvSpPr>
          <p:cNvPr id="3" name="Content Placeholder 2"/>
          <p:cNvSpPr>
            <a:spLocks noGrp="1"/>
          </p:cNvSpPr>
          <p:nvPr>
            <p:ph idx="1"/>
          </p:nvPr>
        </p:nvSpPr>
        <p:spPr/>
        <p:txBody>
          <a:bodyPr/>
          <a:lstStyle/>
          <a:p>
            <a:r>
              <a:rPr lang="en-US" dirty="0" smtClean="0"/>
              <a:t>Make a list of 4 actions/processes you think a team might do to ensure they can trust results. </a:t>
            </a:r>
          </a:p>
          <a:p>
            <a:r>
              <a:rPr lang="en-US" dirty="0" smtClean="0"/>
              <a:t>Be ready to share WHY you feel each must be done. </a:t>
            </a:r>
          </a:p>
          <a:p>
            <a:r>
              <a:rPr lang="en-US" dirty="0" smtClean="0"/>
              <a:t>For now, it’s fine to be general - we </a:t>
            </a:r>
            <a:r>
              <a:rPr lang="en-US" u="sng" dirty="0" smtClean="0"/>
              <a:t>apply</a:t>
            </a:r>
            <a:r>
              <a:rPr lang="en-US" dirty="0" smtClean="0"/>
              <a:t> in P3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5013176"/>
            <a:ext cx="1828800" cy="1371600"/>
          </a:xfrm>
          <a:prstGeom prst="rect">
            <a:avLst/>
          </a:prstGeom>
        </p:spPr>
      </p:pic>
    </p:spTree>
    <p:extLst>
      <p:ext uri="{BB962C8B-B14F-4D97-AF65-F5344CB8AC3E}">
        <p14:creationId xmlns:p14="http://schemas.microsoft.com/office/powerpoint/2010/main" val="4153855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(please take notes)</a:t>
            </a:r>
            <a:endParaRPr lang="en-US" dirty="0"/>
          </a:p>
        </p:txBody>
      </p:sp>
      <p:sp>
        <p:nvSpPr>
          <p:cNvPr id="3" name="Content Placeholder 2"/>
          <p:cNvSpPr>
            <a:spLocks noGrp="1"/>
          </p:cNvSpPr>
          <p:nvPr>
            <p:ph idx="1"/>
          </p:nvPr>
        </p:nvSpPr>
        <p:spPr/>
        <p:txBody>
          <a:bodyPr/>
          <a:lstStyle/>
          <a:p>
            <a:r>
              <a:rPr lang="en-US" dirty="0" smtClean="0"/>
              <a:t>Check that findings are accurate based on recording </a:t>
            </a:r>
          </a:p>
          <a:p>
            <a:r>
              <a:rPr lang="en-US" dirty="0" smtClean="0"/>
              <a:t>Attempt to include </a:t>
            </a:r>
          </a:p>
          <a:p>
            <a:r>
              <a:rPr lang="en-US" dirty="0" smtClean="0"/>
              <a:t>Cross check findings/interpretations with other researcher (triangulation)</a:t>
            </a:r>
          </a:p>
          <a:p>
            <a:r>
              <a:rPr lang="en-US" dirty="0"/>
              <a:t>Cross check findings/interpretations </a:t>
            </a:r>
            <a:r>
              <a:rPr lang="en-US" dirty="0" smtClean="0"/>
              <a:t>with participants </a:t>
            </a:r>
            <a:endParaRPr lang="en-US" dirty="0"/>
          </a:p>
        </p:txBody>
      </p:sp>
    </p:spTree>
    <p:extLst>
      <p:ext uri="{BB962C8B-B14F-4D97-AF65-F5344CB8AC3E}">
        <p14:creationId xmlns:p14="http://schemas.microsoft.com/office/powerpoint/2010/main" val="4197300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methods to establish credibility</a:t>
            </a:r>
            <a:endParaRPr lang="en-US" dirty="0"/>
          </a:p>
        </p:txBody>
      </p:sp>
      <p:sp>
        <p:nvSpPr>
          <p:cNvPr id="3" name="Content Placeholder 2"/>
          <p:cNvSpPr>
            <a:spLocks noGrp="1"/>
          </p:cNvSpPr>
          <p:nvPr>
            <p:ph idx="1"/>
          </p:nvPr>
        </p:nvSpPr>
        <p:spPr/>
        <p:txBody>
          <a:bodyPr>
            <a:normAutofit/>
          </a:bodyPr>
          <a:lstStyle/>
          <a:p>
            <a:r>
              <a:rPr lang="en-US" dirty="0" smtClean="0"/>
              <a:t>Use of </a:t>
            </a:r>
            <a:r>
              <a:rPr lang="en-US" dirty="0" smtClean="0">
                <a:solidFill>
                  <a:srgbClr val="0070C0"/>
                </a:solidFill>
              </a:rPr>
              <a:t>triangulation</a:t>
            </a:r>
            <a:r>
              <a:rPr lang="en-US" dirty="0" smtClean="0"/>
              <a:t> (method, data, researcher) </a:t>
            </a:r>
          </a:p>
          <a:p>
            <a:r>
              <a:rPr lang="en-US" dirty="0" smtClean="0"/>
              <a:t>Establishing </a:t>
            </a:r>
            <a:r>
              <a:rPr lang="en-US" dirty="0" smtClean="0">
                <a:solidFill>
                  <a:srgbClr val="C00000"/>
                </a:solidFill>
              </a:rPr>
              <a:t>positive rapport</a:t>
            </a:r>
            <a:r>
              <a:rPr lang="en-US" dirty="0" smtClean="0"/>
              <a:t>/communication patterns w/participants </a:t>
            </a:r>
          </a:p>
          <a:p>
            <a:r>
              <a:rPr lang="en-US" dirty="0" smtClean="0">
                <a:solidFill>
                  <a:srgbClr val="7030A0"/>
                </a:solidFill>
              </a:rPr>
              <a:t>Iterative questioning </a:t>
            </a:r>
            <a:r>
              <a:rPr lang="en-US" dirty="0" smtClean="0"/>
              <a:t>(checking for reliability in answer patterns) – asking Qs in different ways </a:t>
            </a:r>
          </a:p>
          <a:p>
            <a:endParaRPr lang="en-US" dirty="0"/>
          </a:p>
        </p:txBody>
      </p:sp>
    </p:spTree>
    <p:extLst>
      <p:ext uri="{BB962C8B-B14F-4D97-AF65-F5344CB8AC3E}">
        <p14:creationId xmlns:p14="http://schemas.microsoft.com/office/powerpoint/2010/main" val="33128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methods to establish credibility</a:t>
            </a:r>
            <a:endParaRPr lang="en-US" dirty="0"/>
          </a:p>
        </p:txBody>
      </p:sp>
      <p:sp>
        <p:nvSpPr>
          <p:cNvPr id="3" name="Content Placeholder 2"/>
          <p:cNvSpPr>
            <a:spLocks noGrp="1"/>
          </p:cNvSpPr>
          <p:nvPr>
            <p:ph idx="1"/>
          </p:nvPr>
        </p:nvSpPr>
        <p:spPr/>
        <p:txBody>
          <a:bodyPr/>
          <a:lstStyle/>
          <a:p>
            <a:r>
              <a:rPr lang="en-US" dirty="0" smtClean="0"/>
              <a:t>Use of </a:t>
            </a:r>
            <a:r>
              <a:rPr lang="en-US" dirty="0" smtClean="0">
                <a:solidFill>
                  <a:srgbClr val="00B050"/>
                </a:solidFill>
              </a:rPr>
              <a:t>reflexive approach </a:t>
            </a:r>
            <a:endParaRPr lang="en-US" dirty="0"/>
          </a:p>
          <a:p>
            <a:pPr lvl="1"/>
            <a:r>
              <a:rPr lang="en-US" dirty="0" smtClean="0"/>
              <a:t>Personal: acknowledging bias</a:t>
            </a:r>
          </a:p>
          <a:p>
            <a:pPr lvl="1"/>
            <a:r>
              <a:rPr lang="en-US" dirty="0" smtClean="0"/>
              <a:t>Epistemological: reflecting on methods chosen  </a:t>
            </a:r>
          </a:p>
          <a:p>
            <a:r>
              <a:rPr lang="en-US" dirty="0" smtClean="0">
                <a:solidFill>
                  <a:schemeClr val="accent1"/>
                </a:solidFill>
              </a:rPr>
              <a:t>Cross checks </a:t>
            </a:r>
            <a:r>
              <a:rPr lang="en-US" dirty="0" smtClean="0"/>
              <a:t>of data accuracy </a:t>
            </a:r>
          </a:p>
          <a:p>
            <a:r>
              <a:rPr lang="en-US" dirty="0" smtClean="0"/>
              <a:t>Thick, context </a:t>
            </a:r>
            <a:r>
              <a:rPr lang="en-US" dirty="0" smtClean="0">
                <a:solidFill>
                  <a:srgbClr val="FFC000"/>
                </a:solidFill>
              </a:rPr>
              <a:t>rich descriptions </a:t>
            </a:r>
            <a:r>
              <a:rPr lang="en-US" dirty="0" smtClean="0"/>
              <a:t>of behaviour </a:t>
            </a:r>
          </a:p>
          <a:p>
            <a:pPr marL="0" indent="0">
              <a:buNone/>
            </a:pPr>
            <a:endParaRPr lang="en-US" dirty="0"/>
          </a:p>
        </p:txBody>
      </p:sp>
    </p:spTree>
    <p:extLst>
      <p:ext uri="{BB962C8B-B14F-4D97-AF65-F5344CB8AC3E}">
        <p14:creationId xmlns:p14="http://schemas.microsoft.com/office/powerpoint/2010/main" val="2394512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&amp; Application Task</a:t>
            </a:r>
            <a:endParaRPr lang="en-US" dirty="0"/>
          </a:p>
        </p:txBody>
      </p:sp>
      <p:sp>
        <p:nvSpPr>
          <p:cNvPr id="3" name="Content Placeholder 2"/>
          <p:cNvSpPr>
            <a:spLocks noGrp="1"/>
          </p:cNvSpPr>
          <p:nvPr>
            <p:ph idx="1"/>
          </p:nvPr>
        </p:nvSpPr>
        <p:spPr/>
        <p:txBody>
          <a:bodyPr>
            <a:normAutofit/>
          </a:bodyPr>
          <a:lstStyle/>
          <a:p>
            <a:pPr marL="0" indent="0">
              <a:buNone/>
            </a:pPr>
            <a:r>
              <a:rPr lang="en-US" dirty="0"/>
              <a:t>P</a:t>
            </a:r>
            <a:r>
              <a:rPr lang="en-US" dirty="0" smtClean="0"/>
              <a:t>ast Paper 3: N16; teen pregnancy </a:t>
            </a:r>
          </a:p>
          <a:p>
            <a:pPr marL="0" indent="0">
              <a:buNone/>
            </a:pPr>
            <a:endParaRPr lang="en-US" dirty="0"/>
          </a:p>
          <a:p>
            <a:pPr marL="0" indent="0">
              <a:buNone/>
            </a:pPr>
            <a:r>
              <a:rPr lang="en-US" dirty="0" smtClean="0"/>
              <a:t>Imagine this Q was asked: </a:t>
            </a:r>
            <a:r>
              <a:rPr lang="en-US" dirty="0">
                <a:solidFill>
                  <a:srgbClr val="7030A0"/>
                </a:solidFill>
              </a:rPr>
              <a:t>Discuss how a researcher could ensure that the results of the study are credible (trustworthy). [9marks</a:t>
            </a:r>
            <a:r>
              <a:rPr lang="en-US" dirty="0" smtClean="0">
                <a:solidFill>
                  <a:srgbClr val="7030A0"/>
                </a:solidFill>
              </a:rPr>
              <a:t>]</a:t>
            </a:r>
          </a:p>
          <a:p>
            <a:endParaRPr lang="en-US" dirty="0" smtClean="0"/>
          </a:p>
        </p:txBody>
      </p:sp>
    </p:spTree>
    <p:extLst>
      <p:ext uri="{BB962C8B-B14F-4D97-AF65-F5344CB8AC3E}">
        <p14:creationId xmlns:p14="http://schemas.microsoft.com/office/powerpoint/2010/main" val="276212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approach: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C00000"/>
                </a:solidFill>
              </a:rPr>
              <a:t>Positive rapport </a:t>
            </a:r>
            <a:r>
              <a:rPr lang="en-US" dirty="0" smtClean="0"/>
              <a:t>– very important to establish so women are comfortable sharing about their personal motherhood experiences </a:t>
            </a:r>
          </a:p>
          <a:p>
            <a:r>
              <a:rPr lang="en-US" dirty="0" smtClean="0"/>
              <a:t>Researchers could reflect if male presence is valuable – 2 researchers. Should triangulation be increased? </a:t>
            </a:r>
          </a:p>
          <a:p>
            <a:r>
              <a:rPr lang="en-US" dirty="0" smtClean="0">
                <a:solidFill>
                  <a:schemeClr val="accent1"/>
                </a:solidFill>
              </a:rPr>
              <a:t>Triangulation </a:t>
            </a:r>
            <a:r>
              <a:rPr lang="en-US" dirty="0" smtClean="0"/>
              <a:t>with </a:t>
            </a:r>
          </a:p>
          <a:p>
            <a:pPr lvl="1"/>
            <a:r>
              <a:rPr lang="en-US" dirty="0" smtClean="0"/>
              <a:t>‘specific criteria’ that is used to gather sample – do multiple researchers have input? </a:t>
            </a:r>
          </a:p>
          <a:p>
            <a:pPr lvl="1"/>
            <a:r>
              <a:rPr lang="en-US" dirty="0" smtClean="0"/>
              <a:t>Interview questions– have researchers review them to ensure questions aren’t leading towards the more positive slant this research focuses on </a:t>
            </a:r>
          </a:p>
          <a:p>
            <a:pPr lvl="1"/>
            <a:r>
              <a:rPr lang="en-US" dirty="0" smtClean="0"/>
              <a:t>Interview scripts – have triangulation in thematic analysis to ensure themes are reflective of what was meant </a:t>
            </a:r>
          </a:p>
          <a:p>
            <a:r>
              <a:rPr lang="en-US" dirty="0" smtClean="0">
                <a:solidFill>
                  <a:schemeClr val="accent1"/>
                </a:solidFill>
              </a:rPr>
              <a:t>Cross checks of accuracy</a:t>
            </a:r>
            <a:r>
              <a:rPr lang="en-US" dirty="0" smtClean="0"/>
              <a:t>: Show the women the results of content analysis for concurrence/trustworthiness </a:t>
            </a:r>
          </a:p>
          <a:p>
            <a:pPr marL="0" indent="0">
              <a:buNone/>
            </a:pPr>
            <a:endParaRPr lang="en-US" dirty="0" smtClean="0"/>
          </a:p>
          <a:p>
            <a:endParaRPr lang="en-US" dirty="0"/>
          </a:p>
        </p:txBody>
      </p:sp>
    </p:spTree>
    <p:extLst>
      <p:ext uri="{BB962C8B-B14F-4D97-AF65-F5344CB8AC3E}">
        <p14:creationId xmlns:p14="http://schemas.microsoft.com/office/powerpoint/2010/main" val="2441605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3740</TotalTime>
  <Words>459</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Q3: Credibility p25-26</vt:lpstr>
      <vt:lpstr>In research, the goal is to obtain confidence/credibility in results</vt:lpstr>
      <vt:lpstr>What can a research team do to feel confident that findings are credible/trustworthy? </vt:lpstr>
      <vt:lpstr>Task: </vt:lpstr>
      <vt:lpstr>Share: (please take notes)</vt:lpstr>
      <vt:lpstr>Key methods to establish credibility</vt:lpstr>
      <vt:lpstr>Key methods to establish credibility</vt:lpstr>
      <vt:lpstr>Comprehension &amp; Application Task</vt:lpstr>
      <vt:lpstr>Possible approach: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Credibility</dc:title>
  <dc:creator>Stutt, Ginelle</dc:creator>
  <cp:lastModifiedBy>Stutt, Ginelle</cp:lastModifiedBy>
  <cp:revision>27</cp:revision>
  <dcterms:created xsi:type="dcterms:W3CDTF">2018-08-08T12:15:18Z</dcterms:created>
  <dcterms:modified xsi:type="dcterms:W3CDTF">2019-05-22T20:57:51Z</dcterms:modified>
</cp:coreProperties>
</file>