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8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5" autoAdjust="0"/>
    <p:restoredTop sz="94660"/>
  </p:normalViewPr>
  <p:slideViewPr>
    <p:cSldViewPr>
      <p:cViewPr varScale="1">
        <p:scale>
          <a:sx n="56" d="100"/>
          <a:sy n="56" d="100"/>
        </p:scale>
        <p:origin x="-14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8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2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21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5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8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9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8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0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2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8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2E2C8-DAEA-4E9C-8452-F6E34823AA14}" type="datetimeFigureOut">
              <a:rPr lang="en-US" smtClean="0"/>
              <a:t>22.05.2019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F6048-5194-4F78-8068-1CD24CD27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1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1356" y="3212976"/>
            <a:ext cx="6400800" cy="17526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(p15-18 &amp; p26-28)</a:t>
            </a:r>
            <a:endParaRPr lang="en-US" dirty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Discuss how the researcher in the study could avoid bias. [9marks]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199984"/>
            <a:ext cx="5356429" cy="3012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bias in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drop outs (mortality) </a:t>
            </a:r>
          </a:p>
          <a:p>
            <a:r>
              <a:rPr lang="en-US" dirty="0" smtClean="0"/>
              <a:t>Not everyone continues with participation in research (</a:t>
            </a:r>
            <a:r>
              <a:rPr lang="en-US" dirty="0" err="1" smtClean="0"/>
              <a:t>exp</a:t>
            </a:r>
            <a:r>
              <a:rPr lang="en-US" dirty="0" smtClean="0"/>
              <a:t> or otherwise) </a:t>
            </a:r>
          </a:p>
          <a:p>
            <a:r>
              <a:rPr lang="en-US" dirty="0" smtClean="0"/>
              <a:t>Why might people drop out?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What to do?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219771"/>
            <a:ext cx="3059400" cy="229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7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bias (general)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Dominant participants in focus groups, group interviews, discussions </a:t>
            </a:r>
          </a:p>
          <a:p>
            <a:endParaRPr lang="en-US" dirty="0"/>
          </a:p>
          <a:p>
            <a:r>
              <a:rPr lang="en-US" dirty="0" smtClean="0"/>
              <a:t>What’s the data issue?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2276" y="2780928"/>
            <a:ext cx="2553720" cy="37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8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</a:t>
            </a:r>
            <a:r>
              <a:rPr lang="en-US" dirty="0" smtClean="0"/>
              <a:t>bias 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desirability: part’s behaving in way that they feel makes them look ‘good’, likeable, </a:t>
            </a:r>
            <a:r>
              <a:rPr lang="en-US" dirty="0" err="1" smtClean="0"/>
              <a:t>esp</a:t>
            </a:r>
            <a:r>
              <a:rPr lang="en-US" dirty="0" smtClean="0"/>
              <a:t> w/verbal/written responses.</a:t>
            </a:r>
          </a:p>
          <a:p>
            <a:endParaRPr lang="en-US" dirty="0"/>
          </a:p>
          <a:p>
            <a:r>
              <a:rPr lang="en-US" dirty="0" smtClean="0"/>
              <a:t>Ex: in a qualitative study, part’s asked about treatment of colleagues.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What to do? 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9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of time today:</a:t>
            </a:r>
          </a:p>
          <a:p>
            <a:pPr lvl="1"/>
            <a:r>
              <a:rPr lang="en-US" dirty="0" smtClean="0"/>
              <a:t>Pull out your last 2 assessed Paper 3s</a:t>
            </a:r>
          </a:p>
          <a:p>
            <a:pPr lvl="1"/>
            <a:r>
              <a:rPr lang="en-US" dirty="0" smtClean="0"/>
              <a:t>Start a page of notes “Paper 3 Bias Practice” </a:t>
            </a:r>
          </a:p>
          <a:p>
            <a:pPr lvl="1"/>
            <a:r>
              <a:rPr lang="en-US" dirty="0" smtClean="0"/>
              <a:t>Copy Q out: “Discuss </a:t>
            </a:r>
            <a:r>
              <a:rPr lang="en-US" dirty="0"/>
              <a:t>how the researcher in the study could avoid </a:t>
            </a:r>
            <a:r>
              <a:rPr lang="en-US" dirty="0">
                <a:solidFill>
                  <a:srgbClr val="7030A0"/>
                </a:solidFill>
              </a:rPr>
              <a:t>bias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Brainstorm a list of possible relevant areas YOU would discuss, based on the </a:t>
            </a:r>
            <a:r>
              <a:rPr lang="en-US" dirty="0" smtClean="0">
                <a:solidFill>
                  <a:srgbClr val="FF0000"/>
                </a:solidFill>
              </a:rPr>
              <a:t>stimulus</a:t>
            </a:r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7871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bias in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Mean regression </a:t>
            </a:r>
          </a:p>
          <a:p>
            <a:endParaRPr lang="en-US" dirty="0"/>
          </a:p>
          <a:p>
            <a:r>
              <a:rPr lang="en-US" dirty="0" smtClean="0"/>
              <a:t>Extreme scores/outliers on tests tend to ‘even out’ – regress towards a statistical average or norm.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861048"/>
            <a:ext cx="3948276" cy="288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51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bias in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Mean regression </a:t>
            </a:r>
          </a:p>
          <a:p>
            <a:r>
              <a:rPr lang="en-US" dirty="0" smtClean="0"/>
              <a:t>Ex: you are interested in phobias. You give a questionnaire to those phobic of open space. You pick the highest scores (most phobic). You run intervention, test again – scores will likely reduce, even out.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to do? Control group w/similar initial rating but no intervention; </a:t>
            </a:r>
            <a:r>
              <a:rPr lang="en-US" dirty="0" smtClean="0">
                <a:solidFill>
                  <a:srgbClr val="FF0000"/>
                </a:solidFill>
              </a:rPr>
              <a:t>comparison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5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research, an influenced interpretation or slanted view of design and/or </a:t>
            </a:r>
            <a:r>
              <a:rPr lang="en-US" dirty="0" smtClean="0"/>
              <a:t>findings/data. </a:t>
            </a:r>
          </a:p>
          <a:p>
            <a:r>
              <a:rPr lang="en-US" dirty="0" smtClean="0"/>
              <a:t>Bias can come from sampling methods and/or how studies are designed. </a:t>
            </a:r>
          </a:p>
          <a:p>
            <a:r>
              <a:rPr lang="en-US" dirty="0" smtClean="0"/>
              <a:t>Bias can also result from personal experience, opinions/judgments/emotions about the topic.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Qualitative &amp; Quantitative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reduce bias generally, researchers can </a:t>
            </a:r>
          </a:p>
          <a:p>
            <a:r>
              <a:rPr lang="en-US" dirty="0" smtClean="0"/>
              <a:t>Take care with how they construct questions/how they interact with participants so they aren’t influencing how participants feel or react </a:t>
            </a:r>
          </a:p>
          <a:p>
            <a:r>
              <a:rPr lang="en-US" dirty="0" smtClean="0"/>
              <a:t>Be aware of sampling bias</a:t>
            </a:r>
          </a:p>
          <a:p>
            <a:r>
              <a:rPr lang="en-US" dirty="0" smtClean="0"/>
              <a:t>Use triangulation to open procedures up to objective eyes </a:t>
            </a:r>
          </a:p>
          <a:p>
            <a:r>
              <a:rPr lang="en-US" dirty="0" smtClean="0"/>
              <a:t>Be reflexive about their personal connection to the topic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1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for bias in experiments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an </a:t>
            </a:r>
            <a:r>
              <a:rPr lang="en-US" dirty="0" err="1" smtClean="0"/>
              <a:t>exp</a:t>
            </a:r>
            <a:r>
              <a:rPr lang="en-US" dirty="0" smtClean="0"/>
              <a:t> – ‘bias’ refers to </a:t>
            </a:r>
            <a:r>
              <a:rPr lang="en-US" dirty="0" smtClean="0">
                <a:solidFill>
                  <a:srgbClr val="0070C0"/>
                </a:solidFill>
              </a:rPr>
              <a:t>confounding variables </a:t>
            </a:r>
            <a:r>
              <a:rPr lang="en-US" dirty="0" smtClean="0"/>
              <a:t>that may impact DV and compromise internal validity. </a:t>
            </a:r>
          </a:p>
          <a:p>
            <a:endParaRPr lang="en-US" dirty="0"/>
          </a:p>
          <a:p>
            <a:r>
              <a:rPr lang="en-US" dirty="0" smtClean="0"/>
              <a:t>EX: If someone is trying to remember words and mosquitoes are trying to bite the person’s ear in a 1 minute memory trial, and the person remembers nothing b/c he was swatting mosquitos, the results are biased, or invalid. </a:t>
            </a:r>
          </a:p>
          <a:p>
            <a:r>
              <a:rPr lang="en-US" dirty="0" smtClean="0"/>
              <a:t>IA confounding variables?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492896"/>
            <a:ext cx="1763688" cy="99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6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for bias </a:t>
            </a:r>
            <a:r>
              <a:rPr lang="en-US" dirty="0" smtClean="0"/>
              <a:t>(general)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participants have been </a:t>
            </a:r>
            <a:r>
              <a:rPr lang="en-US" dirty="0" smtClean="0">
                <a:solidFill>
                  <a:srgbClr val="FF0000"/>
                </a:solidFill>
              </a:rPr>
              <a:t>selected/sampled </a:t>
            </a:r>
            <a:r>
              <a:rPr lang="en-US" dirty="0" smtClean="0"/>
              <a:t>properly considering the target group (if there is one). </a:t>
            </a:r>
          </a:p>
          <a:p>
            <a:endParaRPr lang="en-US" dirty="0"/>
          </a:p>
          <a:p>
            <a:r>
              <a:rPr lang="en-US" dirty="0" smtClean="0"/>
              <a:t>EX: If you are running a memory experiment and you select ALL participants from a Memory Champion Tournament, results are BIASED, or skewed.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229200"/>
            <a:ext cx="2583575" cy="151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8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for bias in experiments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Controlling extraneous variables </a:t>
            </a:r>
            <a:r>
              <a:rPr lang="en-US" dirty="0" smtClean="0"/>
              <a:t>so they don’t get to the point of being confounding </a:t>
            </a:r>
            <a:endParaRPr lang="en-US" dirty="0"/>
          </a:p>
          <a:p>
            <a:r>
              <a:rPr lang="en-US" dirty="0"/>
              <a:t>EX: </a:t>
            </a:r>
            <a:r>
              <a:rPr lang="en-US" dirty="0" smtClean="0"/>
              <a:t>You run </a:t>
            </a:r>
            <a:r>
              <a:rPr lang="en-US" dirty="0"/>
              <a:t>a memory </a:t>
            </a:r>
            <a:r>
              <a:rPr lang="en-US" dirty="0" err="1" smtClean="0"/>
              <a:t>exp</a:t>
            </a:r>
            <a:r>
              <a:rPr lang="en-US" dirty="0" smtClean="0"/>
              <a:t>, 2 trials. Control group run in room beside preschool classroom – practicing </a:t>
            </a:r>
            <a:r>
              <a:rPr lang="en-US" dirty="0" err="1" smtClean="0"/>
              <a:t>dino</a:t>
            </a:r>
            <a:r>
              <a:rPr lang="en-US" dirty="0" smtClean="0"/>
              <a:t> ‘ROARS’; </a:t>
            </a:r>
            <a:r>
              <a:rPr lang="en-US" dirty="0" err="1" smtClean="0"/>
              <a:t>Exp</a:t>
            </a:r>
            <a:r>
              <a:rPr lang="en-US" dirty="0" smtClean="0"/>
              <a:t> group: run in silence in a basement. Results would biased, invalid.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Single/double blind design – objective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Interpretation of results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086" y="5355631"/>
            <a:ext cx="1188914" cy="118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1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Controlling for bias in </a:t>
            </a:r>
            <a:r>
              <a:rPr lang="en-US" dirty="0" smtClean="0"/>
              <a:t>experiments/longitudinal studies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Maturation: </a:t>
            </a:r>
            <a:r>
              <a:rPr lang="en-US" dirty="0" smtClean="0"/>
              <a:t>over course of long research, natural development in a participant (social, intellectual, emotional </a:t>
            </a:r>
            <a:r>
              <a:rPr lang="en-US" dirty="0" err="1" smtClean="0"/>
              <a:t>etc</a:t>
            </a:r>
            <a:r>
              <a:rPr lang="en-US" dirty="0" smtClean="0"/>
              <a:t>).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EX: You run a study at the beginning of part’s Gr 8 year (Aug) and again before they leave Gr 8 (June). You are interested in how they exhibit </a:t>
            </a:r>
            <a:r>
              <a:rPr lang="en-US" dirty="0" err="1" smtClean="0"/>
              <a:t>upstanderism</a:t>
            </a:r>
            <a:r>
              <a:rPr lang="en-US" dirty="0" smtClean="0"/>
              <a:t> online. </a:t>
            </a:r>
            <a:r>
              <a:rPr lang="en-US" dirty="0" smtClean="0">
                <a:solidFill>
                  <a:srgbClr val="00B050"/>
                </a:solidFill>
              </a:rPr>
              <a:t>What to do?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78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bias </a:t>
            </a:r>
            <a:r>
              <a:rPr lang="en-US" dirty="0" smtClean="0"/>
              <a:t>(general)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Effects of testing/question-order bias: </a:t>
            </a:r>
          </a:p>
          <a:p>
            <a:pPr lvl="1"/>
            <a:r>
              <a:rPr lang="en-US" dirty="0" smtClean="0"/>
              <a:t> activities an individual does in a study impact later performances or on other performance in study. </a:t>
            </a:r>
          </a:p>
          <a:p>
            <a:pPr marL="457200" lvl="1" indent="0">
              <a:buNone/>
            </a:pPr>
            <a:r>
              <a:rPr lang="en-US" dirty="0" smtClean="0"/>
              <a:t>Ex: watching a video followed by a questionnaire on state of mind </a:t>
            </a:r>
          </a:p>
          <a:p>
            <a:pPr marL="457200" lvl="1" indent="0">
              <a:buNone/>
            </a:pPr>
            <a:r>
              <a:rPr lang="en-US" dirty="0" smtClean="0"/>
              <a:t>Ex: Responding to one Q in a survey impacts response on next one </a:t>
            </a:r>
            <a:endParaRPr lang="en-US" dirty="0"/>
          </a:p>
          <a:p>
            <a:r>
              <a:rPr lang="en-US" dirty="0" smtClean="0"/>
              <a:t>Counterbalance: have one group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video/quest, other group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 quest/video </a:t>
            </a:r>
          </a:p>
          <a:p>
            <a:r>
              <a:rPr lang="en-US" dirty="0" smtClean="0"/>
              <a:t>Reflect on Q order AND wording (</a:t>
            </a:r>
            <a:r>
              <a:rPr lang="en-US" dirty="0" err="1" smtClean="0"/>
              <a:t>triang</a:t>
            </a:r>
            <a:r>
              <a:rPr lang="en-US" dirty="0" smtClean="0"/>
              <a:t> in design)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1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for </a:t>
            </a:r>
            <a:r>
              <a:rPr lang="en-US" dirty="0" smtClean="0"/>
              <a:t>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Use of human researchers (</a:t>
            </a:r>
            <a:r>
              <a:rPr lang="en-US" dirty="0" err="1" smtClean="0"/>
              <a:t>ie</a:t>
            </a:r>
            <a:r>
              <a:rPr lang="en-US" dirty="0" smtClean="0"/>
              <a:t>: observation as part of experiment)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Ex: Observing aggressive play at breaks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Observer Tim is a morning person – alert/attentive at 10am. Not so much at 3pm when he’s sleepy and wants to nap.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What to do? </a:t>
            </a:r>
          </a:p>
        </p:txBody>
      </p:sp>
    </p:spTree>
    <p:extLst>
      <p:ext uri="{BB962C8B-B14F-4D97-AF65-F5344CB8AC3E}">
        <p14:creationId xmlns:p14="http://schemas.microsoft.com/office/powerpoint/2010/main" val="422446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3786</TotalTime>
  <Words>747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Bias</vt:lpstr>
      <vt:lpstr>Bias</vt:lpstr>
      <vt:lpstr>In Qualitative &amp; Quantitative studies</vt:lpstr>
      <vt:lpstr>Controlling for bias in experiments </vt:lpstr>
      <vt:lpstr>Controlling for bias (general) </vt:lpstr>
      <vt:lpstr>Controlling for bias in experiments </vt:lpstr>
      <vt:lpstr>Controlling for bias in experiments/longitudinal studies </vt:lpstr>
      <vt:lpstr>Controlling for bias (general)</vt:lpstr>
      <vt:lpstr>Controlling for bias</vt:lpstr>
      <vt:lpstr>Controlling for bias in experiments</vt:lpstr>
      <vt:lpstr>Controlling for bias (general)</vt:lpstr>
      <vt:lpstr>Controlling for bias (general)</vt:lpstr>
      <vt:lpstr>Practice </vt:lpstr>
      <vt:lpstr>Controlling for bias in experiments</vt:lpstr>
      <vt:lpstr>Controlling for bias in experiments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</dc:title>
  <dc:creator>Stutt, Ginelle</dc:creator>
  <cp:lastModifiedBy>Stutt, Ginelle</cp:lastModifiedBy>
  <cp:revision>31</cp:revision>
  <dcterms:created xsi:type="dcterms:W3CDTF">2018-08-08T12:15:40Z</dcterms:created>
  <dcterms:modified xsi:type="dcterms:W3CDTF">2019-05-22T20:52:37Z</dcterms:modified>
</cp:coreProperties>
</file>