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70" r:id="rId3"/>
    <p:sldId id="265" r:id="rId4"/>
    <p:sldId id="256" r:id="rId5"/>
    <p:sldId id="258" r:id="rId6"/>
    <p:sldId id="267" r:id="rId7"/>
    <p:sldId id="260" r:id="rId8"/>
    <p:sldId id="268" r:id="rId9"/>
    <p:sldId id="261" r:id="rId10"/>
    <p:sldId id="266" r:id="rId11"/>
    <p:sldId id="271" r:id="rId12"/>
    <p:sldId id="269" r:id="rId13"/>
    <p:sldId id="262" r:id="rId14"/>
    <p:sldId id="263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072C-16AA-49AE-87FB-C87B2B394495}" type="datetimeFigureOut">
              <a:rPr lang="en-CA" smtClean="0"/>
              <a:pPr/>
              <a:t>15/08/2016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4F78-BEFF-4A82-A028-5A143AF4603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2309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072C-16AA-49AE-87FB-C87B2B394495}" type="datetimeFigureOut">
              <a:rPr lang="en-CA" smtClean="0"/>
              <a:pPr/>
              <a:t>15/08/2016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4F78-BEFF-4A82-A028-5A143AF4603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1502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072C-16AA-49AE-87FB-C87B2B394495}" type="datetimeFigureOut">
              <a:rPr lang="en-CA" smtClean="0"/>
              <a:pPr/>
              <a:t>15/08/2016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4F78-BEFF-4A82-A028-5A143AF4603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8676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072C-16AA-49AE-87FB-C87B2B394495}" type="datetimeFigureOut">
              <a:rPr lang="en-CA" smtClean="0"/>
              <a:pPr/>
              <a:t>15/08/2016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4F78-BEFF-4A82-A028-5A143AF4603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359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072C-16AA-49AE-87FB-C87B2B394495}" type="datetimeFigureOut">
              <a:rPr lang="en-CA" smtClean="0"/>
              <a:pPr/>
              <a:t>15/08/2016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4F78-BEFF-4A82-A028-5A143AF4603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651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072C-16AA-49AE-87FB-C87B2B394495}" type="datetimeFigureOut">
              <a:rPr lang="en-CA" smtClean="0"/>
              <a:pPr/>
              <a:t>15/08/2016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4F78-BEFF-4A82-A028-5A143AF4603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558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072C-16AA-49AE-87FB-C87B2B394495}" type="datetimeFigureOut">
              <a:rPr lang="en-CA" smtClean="0"/>
              <a:pPr/>
              <a:t>15/08/2016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4F78-BEFF-4A82-A028-5A143AF4603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6726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072C-16AA-49AE-87FB-C87B2B394495}" type="datetimeFigureOut">
              <a:rPr lang="en-CA" smtClean="0"/>
              <a:pPr/>
              <a:t>15/08/2016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4F78-BEFF-4A82-A028-5A143AF4603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2125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072C-16AA-49AE-87FB-C87B2B394495}" type="datetimeFigureOut">
              <a:rPr lang="en-CA" smtClean="0"/>
              <a:pPr/>
              <a:t>15/08/2016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4F78-BEFF-4A82-A028-5A143AF4603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4704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072C-16AA-49AE-87FB-C87B2B394495}" type="datetimeFigureOut">
              <a:rPr lang="en-CA" smtClean="0"/>
              <a:pPr/>
              <a:t>15/08/2016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4F78-BEFF-4A82-A028-5A143AF4603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8424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072C-16AA-49AE-87FB-C87B2B394495}" type="datetimeFigureOut">
              <a:rPr lang="en-CA" smtClean="0"/>
              <a:pPr/>
              <a:t>15/08/2016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4F78-BEFF-4A82-A028-5A143AF4603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9336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8072C-16AA-49AE-87FB-C87B2B394495}" type="datetimeFigureOut">
              <a:rPr lang="en-CA" smtClean="0"/>
              <a:pPr/>
              <a:t>15/08/2016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54F78-BEFF-4A82-A028-5A143AF4603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390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och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://www.bbc.co.uk/newsbeat/article/34830669/paris-attacks-the-anxiety-of-bearing-witnes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ell.blogs.nytimes.com/2016/06/02/using-meditation-to-help-close-the-achievement-gap/?_r=0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1_-Ssi0PpY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vescience.com/42898-patient-hm-postmortem-brain.html" TargetMode="External"/><Relationship Id="rId2" Type="http://schemas.openxmlformats.org/officeDocument/2006/relationships/hyperlink" Target="http://www.nytimes.com/2016/08/07/magazine/the-brain-that-couldnt-remember.html?smprod=nytcore-iphone&amp;smid=nytcore-iphone-shar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q_LDG8vM3_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Welcome to IB Psychology</a:t>
            </a:r>
            <a:endParaRPr lang="en-CA" dirty="0"/>
          </a:p>
        </p:txBody>
      </p:sp>
      <p:pic>
        <p:nvPicPr>
          <p:cNvPr id="4" name="Content Placeholder 3" descr="Psysig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82591" y="1854077"/>
            <a:ext cx="4378817" cy="40182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was a pretty big story – why?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700808"/>
            <a:ext cx="6455618" cy="4104456"/>
          </a:xfrm>
        </p:spPr>
      </p:pic>
    </p:spTree>
    <p:extLst>
      <p:ext uri="{BB962C8B-B14F-4D97-AF65-F5344CB8AC3E}">
        <p14:creationId xmlns:p14="http://schemas.microsoft.com/office/powerpoint/2010/main" val="2489954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Animals as healers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to work at changing someone’s </a:t>
            </a:r>
            <a:r>
              <a:rPr lang="en-US" dirty="0" err="1" smtClean="0"/>
              <a:t>behaviour</a:t>
            </a:r>
            <a:r>
              <a:rPr lang="en-US" dirty="0" smtClean="0"/>
              <a:t> through therapy, how can you go about it? 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Project Pooch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970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Core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and cultural environments influence individual </a:t>
            </a:r>
            <a:r>
              <a:rPr lang="en-US" dirty="0" err="1" smtClean="0"/>
              <a:t>behaviour</a:t>
            </a:r>
            <a:r>
              <a:rPr lang="en-US" dirty="0" smtClean="0"/>
              <a:t> </a:t>
            </a:r>
          </a:p>
          <a:p>
            <a:r>
              <a:rPr lang="en-US" dirty="0" smtClean="0"/>
              <a:t>As humans we are social animals and want connectedness/sense of belonging with others </a:t>
            </a:r>
          </a:p>
          <a:p>
            <a:r>
              <a:rPr lang="en-US" dirty="0" smtClean="0"/>
              <a:t>We construct a social self, and an individual self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437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Abnormal </a:t>
            </a:r>
            <a:r>
              <a:rPr lang="en-CA" dirty="0" smtClean="0"/>
              <a:t>Psychology (DP2)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The Anxiety of Bearing Witness – Paris attacks</a:t>
            </a:r>
          </a:p>
          <a:p>
            <a:endParaRPr lang="en-CA" dirty="0">
              <a:hlinkClick r:id="rId2"/>
            </a:endParaRPr>
          </a:p>
          <a:p>
            <a:r>
              <a:rPr lang="en-CA" dirty="0" smtClean="0">
                <a:hlinkClick r:id="rId2"/>
              </a:rPr>
              <a:t> 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655" y="2535141"/>
            <a:ext cx="6768752" cy="38074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600" dirty="0" smtClean="0"/>
              <a:t>Health </a:t>
            </a:r>
            <a:r>
              <a:rPr lang="en-CA" sz="3600" dirty="0" smtClean="0"/>
              <a:t>Psychology</a:t>
            </a:r>
            <a:br>
              <a:rPr lang="en-CA" sz="3600" dirty="0" smtClean="0"/>
            </a:br>
            <a:r>
              <a:rPr lang="en-CA" sz="3600" dirty="0" smtClean="0"/>
              <a:t>(</a:t>
            </a:r>
            <a:r>
              <a:rPr lang="en-CA" sz="3600" dirty="0" smtClean="0"/>
              <a:t>DP2) 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Using Meditation to Help Close the Achievement Gap 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913" y="3068960"/>
            <a:ext cx="6476191" cy="35174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few goals for </a:t>
            </a:r>
            <a:r>
              <a:rPr lang="en-US" dirty="0" smtClean="0"/>
              <a:t>the first few classes: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to know each other a bit! </a:t>
            </a:r>
          </a:p>
          <a:p>
            <a:r>
              <a:rPr lang="en-US" dirty="0" smtClean="0"/>
              <a:t>Light </a:t>
            </a:r>
            <a:r>
              <a:rPr lang="en-US" dirty="0" smtClean="0"/>
              <a:t>course </a:t>
            </a:r>
            <a:r>
              <a:rPr lang="en-US" dirty="0"/>
              <a:t>intro/Year Plan </a:t>
            </a:r>
            <a:r>
              <a:rPr lang="en-US" dirty="0" smtClean="0"/>
              <a:t>DP1</a:t>
            </a:r>
            <a:endParaRPr lang="en-US" dirty="0" smtClean="0"/>
          </a:p>
          <a:p>
            <a:r>
              <a:rPr lang="en-US" dirty="0" smtClean="0"/>
              <a:t>Syllabus – what is IB Psych; what are we studying? </a:t>
            </a:r>
            <a:endParaRPr lang="en-US" dirty="0"/>
          </a:p>
          <a:p>
            <a:r>
              <a:rPr lang="en-US" dirty="0" smtClean="0"/>
              <a:t>Tips for course success</a:t>
            </a:r>
            <a:endParaRPr lang="en-US" dirty="0" smtClean="0"/>
          </a:p>
          <a:p>
            <a:r>
              <a:rPr lang="en-US" dirty="0" smtClean="0"/>
              <a:t>First 2 units (Research Methods, BLOA) </a:t>
            </a:r>
          </a:p>
          <a:p>
            <a:r>
              <a:rPr lang="en-US" dirty="0" smtClean="0"/>
              <a:t>Assessment criteria; Command </a:t>
            </a:r>
            <a:r>
              <a:rPr lang="en-US" dirty="0" smtClean="0"/>
              <a:t>Terms/Critically focused Vocabulary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4947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we studying in this course?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22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does this symbol come from?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7" name="Content Placeholder 3" descr="Psysig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010177"/>
            <a:ext cx="4038600" cy="3706008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6201691"/>
            <a:ext cx="6201139" cy="35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256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How has psychology popped up on our radars this summer? </a:t>
            </a:r>
            <a:br>
              <a:rPr lang="en-CA" dirty="0" smtClean="0"/>
            </a:br>
            <a:r>
              <a:rPr lang="en-CA" dirty="0" smtClean="0"/>
              <a:t>Here are a few </a:t>
            </a:r>
            <a:r>
              <a:rPr lang="en-CA" dirty="0" smtClean="0"/>
              <a:t>news bits from </a:t>
            </a:r>
            <a:r>
              <a:rPr lang="en-CA" dirty="0" smtClean="0"/>
              <a:t>me – have a think of your own while listening/watching…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1</a:t>
            </a:r>
            <a:r>
              <a:rPr lang="en-CA" baseline="30000" dirty="0" smtClean="0"/>
              <a:t>st</a:t>
            </a:r>
            <a:r>
              <a:rPr lang="en-CA" dirty="0" smtClean="0"/>
              <a:t> of 3 core units: </a:t>
            </a:r>
            <a:r>
              <a:rPr lang="en-CA" dirty="0" smtClean="0">
                <a:solidFill>
                  <a:srgbClr val="0070C0"/>
                </a:solidFill>
              </a:rPr>
              <a:t>Biological</a:t>
            </a:r>
            <a:r>
              <a:rPr lang="en-CA" dirty="0" smtClean="0"/>
              <a:t> </a:t>
            </a:r>
            <a:r>
              <a:rPr lang="en-CA" dirty="0" smtClean="0"/>
              <a:t>focus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r>
              <a:rPr lang="en-CA" dirty="0" smtClean="0">
                <a:hlinkClick r:id="rId2"/>
              </a:rPr>
              <a:t>Harvard’s brain bank </a:t>
            </a:r>
            <a:endParaRPr lang="en-CA" dirty="0" smtClean="0"/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924944"/>
            <a:ext cx="5273412" cy="35283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Core Principles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Patterns of </a:t>
            </a:r>
            <a:r>
              <a:rPr lang="en-US" dirty="0" err="1" smtClean="0"/>
              <a:t>behaviour</a:t>
            </a:r>
            <a:r>
              <a:rPr lang="en-US" dirty="0" smtClean="0"/>
              <a:t> can be inherited </a:t>
            </a:r>
          </a:p>
          <a:p>
            <a:r>
              <a:rPr lang="en-US" dirty="0" smtClean="0"/>
              <a:t>Cognitions, emotions and </a:t>
            </a:r>
            <a:r>
              <a:rPr lang="en-US" dirty="0" err="1" smtClean="0"/>
              <a:t>behaviours</a:t>
            </a:r>
            <a:r>
              <a:rPr lang="en-US" dirty="0" smtClean="0"/>
              <a:t> are products of our nervous &amp; endocrine systems </a:t>
            </a:r>
          </a:p>
          <a:p>
            <a:r>
              <a:rPr lang="en-US" dirty="0" smtClean="0"/>
              <a:t>Animal research helps inform our understanding of human </a:t>
            </a:r>
            <a:r>
              <a:rPr lang="en-US" dirty="0" err="1" smtClean="0"/>
              <a:t>behaviour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92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</a:t>
            </a:r>
            <a:r>
              <a:rPr lang="en-CA" baseline="30000" dirty="0" smtClean="0"/>
              <a:t>nd</a:t>
            </a:r>
            <a:r>
              <a:rPr lang="en-CA" dirty="0" smtClean="0"/>
              <a:t> of 3 core units: </a:t>
            </a:r>
            <a:r>
              <a:rPr lang="en-CA" dirty="0" smtClean="0">
                <a:solidFill>
                  <a:srgbClr val="00B050"/>
                </a:solidFill>
              </a:rPr>
              <a:t>Cognitive</a:t>
            </a:r>
            <a:r>
              <a:rPr lang="en-CA" dirty="0" smtClean="0"/>
              <a:t> </a:t>
            </a:r>
            <a:r>
              <a:rPr lang="en-CA" dirty="0" smtClean="0"/>
              <a:t>Focus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Fight over HMs </a:t>
            </a:r>
            <a:r>
              <a:rPr lang="en-CA" dirty="0" smtClean="0">
                <a:hlinkClick r:id="rId2"/>
              </a:rPr>
              <a:t>brain</a:t>
            </a:r>
            <a:endParaRPr lang="en-CA" dirty="0" smtClean="0"/>
          </a:p>
          <a:p>
            <a:r>
              <a:rPr lang="en-CA" dirty="0" smtClean="0"/>
              <a:t>Who’s HM? Why do people still care? </a:t>
            </a:r>
          </a:p>
          <a:p>
            <a:endParaRPr lang="en-CA" dirty="0"/>
          </a:p>
          <a:p>
            <a:r>
              <a:rPr lang="en-CA" dirty="0" smtClean="0">
                <a:hlinkClick r:id="rId3"/>
              </a:rPr>
              <a:t>Brain slicing </a:t>
            </a:r>
            <a:endParaRPr lang="en-CA" dirty="0" smtClean="0"/>
          </a:p>
          <a:p>
            <a:endParaRPr lang="en-CA" dirty="0"/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440" y="3356992"/>
            <a:ext cx="5286172" cy="29778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Core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information processors </a:t>
            </a:r>
            <a:r>
              <a:rPr lang="en-US" dirty="0" smtClean="0"/>
              <a:t>- mental representations guide </a:t>
            </a:r>
            <a:r>
              <a:rPr lang="en-US" dirty="0" err="1" smtClean="0"/>
              <a:t>behaviour</a:t>
            </a:r>
            <a:r>
              <a:rPr lang="en-US" dirty="0" smtClean="0"/>
              <a:t> </a:t>
            </a:r>
          </a:p>
          <a:p>
            <a:r>
              <a:rPr lang="en-US" dirty="0"/>
              <a:t>M</a:t>
            </a:r>
            <a:r>
              <a:rPr lang="en-US" dirty="0" smtClean="0"/>
              <a:t>ental processes – ‘the mind’ can be scientifically investigated </a:t>
            </a:r>
          </a:p>
          <a:p>
            <a:r>
              <a:rPr lang="en-US" dirty="0" smtClean="0"/>
              <a:t>Cognitive processes are influenced by social and cultural factors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437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3</a:t>
            </a:r>
            <a:r>
              <a:rPr lang="en-CA" baseline="30000" dirty="0" smtClean="0"/>
              <a:t>rd</a:t>
            </a:r>
            <a:r>
              <a:rPr lang="en-CA" dirty="0" smtClean="0"/>
              <a:t> of 3 core units:</a:t>
            </a:r>
            <a:r>
              <a:rPr lang="en-CA" dirty="0" smtClean="0">
                <a:solidFill>
                  <a:srgbClr val="FF0000"/>
                </a:solidFill>
              </a:rPr>
              <a:t> Socio-cultural </a:t>
            </a:r>
            <a:r>
              <a:rPr lang="en-CA" dirty="0" smtClean="0"/>
              <a:t>Focus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en-CA" dirty="0" smtClean="0">
                <a:hlinkClick r:id="rId2"/>
              </a:rPr>
              <a:t>Media focus on male v female athletes</a:t>
            </a:r>
          </a:p>
          <a:p>
            <a:endParaRPr lang="en-CA" dirty="0">
              <a:hlinkClick r:id="rId2"/>
            </a:endParaRPr>
          </a:p>
          <a:p>
            <a:r>
              <a:rPr lang="en-CA" dirty="0" smtClean="0">
                <a:hlinkClick r:id="rId2"/>
              </a:rPr>
              <a:t> </a:t>
            </a:r>
            <a:endParaRPr lang="en-CA" dirty="0"/>
          </a:p>
          <a:p>
            <a:endParaRPr lang="en-CA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204864"/>
            <a:ext cx="6315957" cy="44392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</TotalTime>
  <Words>284</Words>
  <Application>Microsoft Office PowerPoint</Application>
  <PresentationFormat>On-screen Show (4:3)</PresentationFormat>
  <Paragraphs>47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Welcome to IB Psychology</vt:lpstr>
      <vt:lpstr>What are we studying in this course? </vt:lpstr>
      <vt:lpstr>Where does this symbol come from? </vt:lpstr>
      <vt:lpstr>How has psychology popped up on our radars this summer?  Here are a few news bits from me – have a think of your own while listening/watching…</vt:lpstr>
      <vt:lpstr>1st of 3 core units: Biological focus</vt:lpstr>
      <vt:lpstr>Core Principles</vt:lpstr>
      <vt:lpstr>2nd of 3 core units: Cognitive Focus</vt:lpstr>
      <vt:lpstr>Core Principles</vt:lpstr>
      <vt:lpstr>3rd of 3 core units: Socio-cultural Focus</vt:lpstr>
      <vt:lpstr>This was a pretty big story – why?</vt:lpstr>
      <vt:lpstr>Animals as healers</vt:lpstr>
      <vt:lpstr>Core Principles</vt:lpstr>
      <vt:lpstr>Abnormal Psychology (DP2)</vt:lpstr>
      <vt:lpstr>Health Psychology (DP2) </vt:lpstr>
      <vt:lpstr>A few goals for the first few classes: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IB Psychology</dc:title>
  <dc:creator>Owner</dc:creator>
  <cp:lastModifiedBy>Stutt, Ginelle</cp:lastModifiedBy>
  <cp:revision>19</cp:revision>
  <dcterms:created xsi:type="dcterms:W3CDTF">2013-08-20T19:02:07Z</dcterms:created>
  <dcterms:modified xsi:type="dcterms:W3CDTF">2016-08-15T11:51:39Z</dcterms:modified>
</cp:coreProperties>
</file>