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1" r:id="rId2"/>
    <p:sldId id="284" r:id="rId3"/>
    <p:sldId id="278" r:id="rId4"/>
    <p:sldId id="282" r:id="rId5"/>
    <p:sldId id="283" r:id="rId6"/>
    <p:sldId id="285" r:id="rId7"/>
    <p:sldId id="286" r:id="rId8"/>
    <p:sldId id="279" r:id="rId9"/>
    <p:sldId id="287" r:id="rId10"/>
    <p:sldId id="288" r:id="rId11"/>
    <p:sldId id="290" r:id="rId12"/>
    <p:sldId id="268" r:id="rId13"/>
    <p:sldId id="277" r:id="rId14"/>
    <p:sldId id="269" r:id="rId15"/>
    <p:sldId id="270" r:id="rId16"/>
    <p:sldId id="271" r:id="rId17"/>
    <p:sldId id="273" r:id="rId18"/>
    <p:sldId id="272" r:id="rId19"/>
    <p:sldId id="294" r:id="rId20"/>
    <p:sldId id="295" r:id="rId21"/>
    <p:sldId id="296" r:id="rId22"/>
    <p:sldId id="256" r:id="rId23"/>
    <p:sldId id="257" r:id="rId24"/>
    <p:sldId id="259" r:id="rId25"/>
    <p:sldId id="261" r:id="rId26"/>
    <p:sldId id="260" r:id="rId27"/>
    <p:sldId id="263" r:id="rId28"/>
    <p:sldId id="258" r:id="rId29"/>
    <p:sldId id="264" r:id="rId30"/>
    <p:sldId id="297" r:id="rId31"/>
    <p:sldId id="293" r:id="rId32"/>
    <p:sldId id="291" r:id="rId33"/>
    <p:sldId id="298" r:id="rId34"/>
    <p:sldId id="299" r:id="rId35"/>
    <p:sldId id="300" r:id="rId36"/>
    <p:sldId id="292" r:id="rId37"/>
    <p:sldId id="301" r:id="rId38"/>
    <p:sldId id="302" r:id="rId39"/>
    <p:sldId id="303" r:id="rId40"/>
    <p:sldId id="304" r:id="rId41"/>
    <p:sldId id="26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50" d="100"/>
          <a:sy n="50" d="100"/>
        </p:scale>
        <p:origin x="-1728" y="-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4C0C5F1-04A4-4C82-A530-C8769CBE648F}" type="slidenum">
              <a:rPr lang="en-ZW" smtClean="0"/>
              <a:pPr/>
              <a:t>‹#›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0AB592-3C23-45BE-82B8-44FD5DCA6B2C}" type="datetimeFigureOut">
              <a:rPr lang="en-ZW" smtClean="0"/>
              <a:pPr/>
              <a:t>4/11/2019</a:t>
            </a:fld>
            <a:endParaRPr lang="en-Z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oef68YabD0" TargetMode="External"/><Relationship Id="rId2" Type="http://schemas.openxmlformats.org/officeDocument/2006/relationships/hyperlink" Target="https://www.youtube.com/watch?v=12dO78c6-q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fy9j0h9_O8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namedit.com/doctor.cfm/1982.html" TargetMode="External"/><Relationship Id="rId3" Type="http://schemas.openxmlformats.org/officeDocument/2006/relationships/hyperlink" Target="http://www.sci.uidaho.edu/med532/Broca.htm" TargetMode="External"/><Relationship Id="rId7" Type="http://schemas.openxmlformats.org/officeDocument/2006/relationships/hyperlink" Target="http://www.aphasia.org/Aphasia%20Facts/aphasia_facts.html" TargetMode="External"/><Relationship Id="rId2" Type="http://schemas.openxmlformats.org/officeDocument/2006/relationships/hyperlink" Target="http://z.about.com/f/wiki/e/en/0/03/BrocasAreaSmal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12dO78c6-q8" TargetMode="External"/><Relationship Id="rId5" Type="http://schemas.openxmlformats.org/officeDocument/2006/relationships/hyperlink" Target="http://www.youtube.com/watch?v=Fw6d54gjuvA&amp;feature=related" TargetMode="External"/><Relationship Id="rId10" Type="http://schemas.openxmlformats.org/officeDocument/2006/relationships/hyperlink" Target="http://findarticles.com/p/articles/mi_g2699/is_0004/ai_2699000404/?tag=content;col1" TargetMode="External"/><Relationship Id="rId4" Type="http://schemas.openxmlformats.org/officeDocument/2006/relationships/hyperlink" Target="http://www.wisegeek.com/what-is-brocas-area.htm" TargetMode="External"/><Relationship Id="rId9" Type="http://schemas.openxmlformats.org/officeDocument/2006/relationships/hyperlink" Target="http://en.wikipedia.org/wiki/Paul_Broc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&amp; behaviour </a:t>
            </a:r>
            <a:br>
              <a:rPr lang="en-US" dirty="0" smtClean="0"/>
            </a:br>
            <a:r>
              <a:rPr lang="en-US" dirty="0" smtClean="0"/>
              <a:t>Localization in the brain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1" y="685800"/>
            <a:ext cx="599217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localization: </a:t>
            </a:r>
            <a:r>
              <a:rPr lang="en-US" dirty="0"/>
              <a:t>t</a:t>
            </a:r>
            <a:r>
              <a:rPr lang="en-US" dirty="0" smtClean="0"/>
              <a:t>ech &amp; pre tech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Intentional damage/surgery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something happens that  researcher induces- (introduces lesion, injury, infection) – some process impacts the brain and creates a new scenario compared with a ‘normal’ brain</a:t>
            </a:r>
          </a:p>
          <a:p>
            <a:pPr lvl="1"/>
            <a:r>
              <a:rPr lang="en-US" dirty="0" smtClean="0"/>
              <a:t>+ explorative/visual – can compare w/‘normal’ live brain if sample somewhat close (age, lifestyle, gender); brain active and ‘working’</a:t>
            </a:r>
          </a:p>
          <a:p>
            <a:pPr lvl="1"/>
            <a:r>
              <a:rPr lang="en-US" dirty="0" smtClean="0"/>
              <a:t>+ researchers may have control over damage! Brain mapping potential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--Ethically compromised due to unknown outcome– </a:t>
            </a:r>
            <a:r>
              <a:rPr lang="en-US" b="1" dirty="0" smtClean="0">
                <a:solidFill>
                  <a:srgbClr val="FF0000"/>
                </a:solidFill>
              </a:rPr>
              <a:t>last resort! </a:t>
            </a:r>
            <a:r>
              <a:rPr lang="en-US" dirty="0" smtClean="0"/>
              <a:t>When might this be considered? 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Ethics: </a:t>
            </a:r>
            <a:r>
              <a:rPr lang="en-US" dirty="0" smtClean="0"/>
              <a:t>thorough consent/briefing/debriefing/monitoring, research overview</a:t>
            </a:r>
          </a:p>
        </p:txBody>
      </p:sp>
    </p:spTree>
    <p:extLst>
      <p:ext uri="{BB962C8B-B14F-4D97-AF65-F5344CB8AC3E}">
        <p14:creationId xmlns:p14="http://schemas.microsoft.com/office/powerpoint/2010/main" val="13889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localization: </a:t>
            </a:r>
            <a:r>
              <a:rPr lang="en-US" dirty="0"/>
              <a:t>t</a:t>
            </a:r>
            <a:r>
              <a:rPr lang="en-US" dirty="0" smtClean="0"/>
              <a:t>ech &amp; pre tech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Scan the brain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technology supports looking at brain images (MRI, structure) and brain activity (process), and others</a:t>
            </a:r>
          </a:p>
          <a:p>
            <a:endParaRPr lang="en-US" dirty="0"/>
          </a:p>
          <a:p>
            <a:r>
              <a:rPr lang="en-US" dirty="0" smtClean="0"/>
              <a:t>We’ll get more into this with brain scanning techniques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54" y="3188589"/>
            <a:ext cx="2641692" cy="36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sz="36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3657600" cy="45720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start - Franz Joseph Gall (phrenology)</a:t>
            </a:r>
          </a:p>
          <a:p>
            <a:r>
              <a:rPr lang="en-US" dirty="0" smtClean="0"/>
              <a:t>‘phrenology’ – study of cranium size/structure </a:t>
            </a:r>
          </a:p>
          <a:p>
            <a:endParaRPr lang="en-US" dirty="0"/>
          </a:p>
          <a:p>
            <a:r>
              <a:rPr lang="en-US" dirty="0" smtClean="0"/>
              <a:t>Power of observation; hypothesizing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phrenolog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04801"/>
            <a:ext cx="6480481" cy="627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Localization – definition review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Tracing the origin of a </a:t>
            </a:r>
            <a:r>
              <a:rPr lang="en-US" dirty="0" err="1" smtClean="0"/>
              <a:t>behaviour</a:t>
            </a:r>
            <a:r>
              <a:rPr lang="en-US" dirty="0" smtClean="0"/>
              <a:t>, emotions, cognitive processes, to an exact location in the brain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00200"/>
            <a:ext cx="4114800" cy="5012575"/>
          </a:xfrm>
        </p:spPr>
      </p:pic>
    </p:spTree>
    <p:extLst>
      <p:ext uri="{BB962C8B-B14F-4D97-AF65-F5344CB8AC3E}">
        <p14:creationId xmlns:p14="http://schemas.microsoft.com/office/powerpoint/2010/main" val="16855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hallenges w/early study of Local…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US" dirty="0" smtClean="0"/>
              <a:t>canning technology not developed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Not ethical/ appropriate to purposefully harm brains (or animals) </a:t>
            </a:r>
            <a:r>
              <a:rPr lang="en-US" dirty="0" smtClean="0">
                <a:solidFill>
                  <a:srgbClr val="FF0000"/>
                </a:solidFill>
              </a:rPr>
              <a:t>Experimentation</a:t>
            </a:r>
          </a:p>
          <a:p>
            <a:pPr lvl="1"/>
            <a:r>
              <a:rPr lang="en-US" dirty="0" smtClean="0"/>
              <a:t>IV: harm to an area (no reverse)</a:t>
            </a:r>
          </a:p>
          <a:p>
            <a:pPr lvl="1"/>
            <a:r>
              <a:rPr lang="en-US" dirty="0" smtClean="0"/>
              <a:t>DV: </a:t>
            </a:r>
            <a:r>
              <a:rPr lang="en-US" dirty="0" err="1" smtClean="0"/>
              <a:t>behavioural</a:t>
            </a:r>
            <a:r>
              <a:rPr lang="en-US" dirty="0" smtClean="0"/>
              <a:t> change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3657600" cy="4114800"/>
          </a:xfrm>
        </p:spPr>
      </p:pic>
    </p:spTree>
    <p:extLst>
      <p:ext uri="{BB962C8B-B14F-4D97-AF65-F5344CB8AC3E}">
        <p14:creationId xmlns:p14="http://schemas.microsoft.com/office/powerpoint/2010/main" val="17763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investigations based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Looking/observing</a:t>
            </a:r>
          </a:p>
          <a:p>
            <a:r>
              <a:rPr lang="en-US" dirty="0" smtClean="0"/>
              <a:t>Listening/talking</a:t>
            </a:r>
          </a:p>
          <a:p>
            <a:r>
              <a:rPr lang="en-US" dirty="0" smtClean="0"/>
              <a:t>Identifying patterns</a:t>
            </a:r>
          </a:p>
          <a:p>
            <a:r>
              <a:rPr lang="en-US" dirty="0" smtClean="0"/>
              <a:t>Unique circumstances/  accidents taking place</a:t>
            </a:r>
            <a:r>
              <a:rPr lang="en-US" dirty="0"/>
              <a:t> </a:t>
            </a:r>
            <a:r>
              <a:rPr lang="en-US" dirty="0" smtClean="0"/>
              <a:t>   ----------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Qualitative methods, right?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method: </a:t>
            </a:r>
            <a:r>
              <a:rPr lang="en-US" dirty="0" smtClean="0">
                <a:solidFill>
                  <a:srgbClr val="FF0000"/>
                </a:solidFill>
              </a:rPr>
              <a:t>Case study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depth, detailed examination of a person, group, organization or event.</a:t>
            </a:r>
          </a:p>
          <a:p>
            <a:endParaRPr lang="en-US" dirty="0"/>
          </a:p>
          <a:p>
            <a:r>
              <a:rPr lang="en-US" dirty="0" smtClean="0"/>
              <a:t>Phineas Gage, ‘Tan’, ‘Genie’, ‘HM’ are all unique cases (intrinsically interesting…)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But, they could never be completely replicated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56114"/>
            <a:ext cx="3657600" cy="2750634"/>
          </a:xfrm>
        </p:spPr>
      </p:pic>
    </p:spTree>
    <p:extLst>
      <p:ext uri="{BB962C8B-B14F-4D97-AF65-F5344CB8AC3E}">
        <p14:creationId xmlns:p14="http://schemas.microsoft.com/office/powerpoint/2010/main" val="6389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: Review ‘Case study’?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65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Examination of human/event experience </a:t>
            </a:r>
          </a:p>
          <a:p>
            <a:r>
              <a:rPr lang="en-US" dirty="0"/>
              <a:t>R</a:t>
            </a:r>
            <a:r>
              <a:rPr lang="en-US" dirty="0" smtClean="0"/>
              <a:t>esearch strategy to compile info about an occurrence, especially when something unique happens….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Triangulating method: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Observe – overtly or covertly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Medical files/history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Interview family/friends/ bystanders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MRI/fMRI/CT/PET results </a:t>
            </a:r>
          </a:p>
          <a:p>
            <a:pPr marL="44805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48056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Localization warm up tasks: 10 </a:t>
            </a:r>
            <a:r>
              <a:rPr lang="en-US" sz="3200" dirty="0" err="1" smtClean="0"/>
              <a:t>mins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localization together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Chat about general methodological challenges with investigating </a:t>
            </a:r>
            <a:r>
              <a:rPr lang="en-US" dirty="0" smtClean="0"/>
              <a:t>localization.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How would you approach an Intro? Write an intro SOLO: </a:t>
            </a:r>
          </a:p>
          <a:p>
            <a:pPr lvl="1"/>
            <a:r>
              <a:rPr lang="en-US" dirty="0" smtClean="0"/>
              <a:t>LAQ: Evaluate localization as an explanation for human behaviour.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70" y="46482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what is ‘localization’?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Theory: different brain areas/structures are responsible for certain behaviours/emotions/cognitions</a:t>
            </a:r>
          </a:p>
          <a:p>
            <a:endParaRPr lang="en-US" dirty="0"/>
          </a:p>
          <a:p>
            <a:r>
              <a:rPr lang="en-US" dirty="0" smtClean="0"/>
              <a:t>Remember a core principle to the </a:t>
            </a:r>
            <a:r>
              <a:rPr lang="en-US" dirty="0" err="1" smtClean="0"/>
              <a:t>Biopsychological</a:t>
            </a:r>
            <a:r>
              <a:rPr lang="en-US" dirty="0" smtClean="0"/>
              <a:t> approach is that behaviours/emotions/cognitions are rooted in aspects of physiology, precise </a:t>
            </a:r>
            <a:r>
              <a:rPr lang="en-US" dirty="0" smtClean="0">
                <a:solidFill>
                  <a:srgbClr val="FF0000"/>
                </a:solidFill>
              </a:rPr>
              <a:t>brain areas </a:t>
            </a:r>
            <a:r>
              <a:rPr lang="en-US" dirty="0" smtClean="0"/>
              <a:t>being one of them. </a:t>
            </a:r>
          </a:p>
          <a:p>
            <a:endParaRPr lang="en-US" dirty="0"/>
          </a:p>
          <a:p>
            <a:r>
              <a:rPr lang="en-US" dirty="0" smtClean="0"/>
              <a:t>There’s interesting history of how psychologists went about exploring localization, so we’ll look at some older research to get started…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7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sz="2800" dirty="0"/>
              <a:t>LAQ: </a:t>
            </a:r>
            <a:r>
              <a:rPr lang="en-US" sz="2800" dirty="0" smtClean="0"/>
              <a:t>Evaluate </a:t>
            </a:r>
            <a:r>
              <a:rPr lang="en-US" sz="2800" dirty="0"/>
              <a:t>localization as an explanation for human behaviour.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practice: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ocalization generally argues </a:t>
            </a:r>
            <a:r>
              <a:rPr lang="en-US" dirty="0"/>
              <a:t>that behaviors, emotions and cognitions may be traceable to a precise brain areas. It is necessary to understand localization for appropriate brain mapping, particularly in brain surgery. </a:t>
            </a:r>
            <a:r>
              <a:rPr lang="en-US" dirty="0" err="1"/>
              <a:t>Broca’s</a:t>
            </a:r>
            <a:r>
              <a:rPr lang="en-US" dirty="0"/>
              <a:t> early work with ‘Tan’ showed elements of strict localization in that speech production could be precisely linked to the left front cortex in what is still known at ‘</a:t>
            </a:r>
            <a:r>
              <a:rPr lang="en-US" dirty="0" err="1"/>
              <a:t>Broca’s</a:t>
            </a:r>
            <a:r>
              <a:rPr lang="en-US" dirty="0"/>
              <a:t> Area’. </a:t>
            </a:r>
            <a:r>
              <a:rPr lang="en-US" dirty="0">
                <a:solidFill>
                  <a:srgbClr val="00B050"/>
                </a:solidFill>
              </a:rPr>
              <a:t>However, in modern day, localization theory is simply not broad enough to explain how the brain compensates and adjusts to form new connections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05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924800" cy="2301240"/>
          </a:xfrm>
        </p:spPr>
        <p:txBody>
          <a:bodyPr/>
          <a:lstStyle/>
          <a:p>
            <a:pPr algn="ctr"/>
            <a:r>
              <a:rPr lang="en-ZW" sz="3200" dirty="0" smtClean="0"/>
              <a:t>Early L of Fun. Case: Paul </a:t>
            </a:r>
            <a:r>
              <a:rPr lang="en-ZW" sz="3200" dirty="0" err="1" smtClean="0"/>
              <a:t>Broca</a:t>
            </a:r>
            <a:r>
              <a:rPr lang="en-ZW" sz="3200" dirty="0" smtClean="0"/>
              <a:t>/’Tan’</a:t>
            </a:r>
            <a:r>
              <a:rPr lang="en-ZW" dirty="0" smtClean="0"/>
              <a:t/>
            </a:r>
            <a:br>
              <a:rPr lang="en-ZW" dirty="0" smtClean="0"/>
            </a:b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867400"/>
            <a:ext cx="8686800" cy="457200"/>
          </a:xfrm>
        </p:spPr>
        <p:txBody>
          <a:bodyPr>
            <a:normAutofit/>
          </a:bodyPr>
          <a:lstStyle/>
          <a:p>
            <a:pPr algn="ctr"/>
            <a:r>
              <a:rPr lang="en-ZW" dirty="0" smtClean="0"/>
              <a:t>1824 - 1880</a:t>
            </a:r>
            <a:endParaRPr lang="en-ZW" dirty="0"/>
          </a:p>
        </p:txBody>
      </p:sp>
      <p:pic>
        <p:nvPicPr>
          <p:cNvPr id="5" name="Picture 4" descr="Paul_Broca_1824-18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590800"/>
            <a:ext cx="3044952" cy="3386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Broca’s study: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W</a:t>
            </a:r>
            <a:r>
              <a:rPr lang="en-ZW" dirty="0" smtClean="0"/>
              <a:t>orked w/ stroke patients/ noticed speech impediments  </a:t>
            </a:r>
          </a:p>
          <a:p>
            <a:r>
              <a:rPr lang="en-ZW" dirty="0"/>
              <a:t>T</a:t>
            </a:r>
            <a:r>
              <a:rPr lang="en-ZW" dirty="0" smtClean="0"/>
              <a:t>ried to find connections b/w speech problems </a:t>
            </a:r>
            <a:r>
              <a:rPr lang="en-ZW" dirty="0" smtClean="0">
                <a:sym typeface="Wingdings" panose="05000000000000000000" pitchFamily="2" charset="2"/>
              </a:rPr>
              <a:t></a:t>
            </a:r>
            <a:r>
              <a:rPr lang="en-ZW" dirty="0" smtClean="0"/>
              <a:t> brain injuries/damage</a:t>
            </a:r>
          </a:p>
          <a:p>
            <a:pPr marL="36576" indent="0">
              <a:buNone/>
            </a:pPr>
            <a:endParaRPr lang="en-ZW" dirty="0" smtClean="0"/>
          </a:p>
          <a:p>
            <a:r>
              <a:rPr lang="en-ZW" dirty="0"/>
              <a:t>T</a:t>
            </a:r>
            <a:r>
              <a:rPr lang="en-ZW" dirty="0" smtClean="0"/>
              <a:t>ried to determine if </a:t>
            </a:r>
            <a:r>
              <a:rPr lang="en-ZW" dirty="0" smtClean="0">
                <a:solidFill>
                  <a:srgbClr val="FF0000"/>
                </a:solidFill>
              </a:rPr>
              <a:t>specialization </a:t>
            </a:r>
            <a:r>
              <a:rPr lang="en-ZW" dirty="0" smtClean="0"/>
              <a:t>occurred in the brain, meaning areas of the brain responsible for certain tasks</a:t>
            </a:r>
          </a:p>
          <a:p>
            <a:pPr lvl="1"/>
            <a:r>
              <a:rPr lang="en-ZW" dirty="0" err="1" smtClean="0"/>
              <a:t>Ie</a:t>
            </a:r>
            <a:r>
              <a:rPr lang="en-ZW" dirty="0" smtClean="0"/>
              <a:t>: occipital lobe </a:t>
            </a:r>
            <a:r>
              <a:rPr lang="en-ZW" dirty="0" smtClean="0">
                <a:sym typeface="Wingdings" panose="05000000000000000000" pitchFamily="2" charset="2"/>
              </a:rPr>
              <a:t> vision </a:t>
            </a:r>
            <a:endParaRPr lang="en-ZW" dirty="0" smtClean="0"/>
          </a:p>
          <a:p>
            <a:endParaRPr lang="en-Z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Broca’s study of “Tan” (case)</a:t>
            </a:r>
            <a:endParaRPr lang="en-ZW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Tan could only say ‘Tan’</a:t>
            </a:r>
          </a:p>
          <a:p>
            <a:r>
              <a:rPr lang="en-ZW" dirty="0" smtClean="0"/>
              <a:t>Tan lost ability to speak </a:t>
            </a:r>
            <a:r>
              <a:rPr lang="en-ZW" dirty="0" smtClean="0">
                <a:sym typeface="Wingdings" panose="05000000000000000000" pitchFamily="2" charset="2"/>
              </a:rPr>
              <a:t></a:t>
            </a:r>
            <a:r>
              <a:rPr lang="en-ZW" dirty="0" smtClean="0"/>
              <a:t> lesion in his temporal lobe</a:t>
            </a:r>
          </a:p>
          <a:p>
            <a:r>
              <a:rPr lang="en-ZW" dirty="0"/>
              <a:t>The study of Tan’s brain </a:t>
            </a:r>
            <a:r>
              <a:rPr lang="en-ZW" dirty="0">
                <a:sym typeface="Wingdings" panose="05000000000000000000" pitchFamily="2" charset="2"/>
              </a:rPr>
              <a:t> </a:t>
            </a:r>
            <a:r>
              <a:rPr lang="en-ZW" dirty="0" smtClean="0"/>
              <a:t>autopsy</a:t>
            </a:r>
          </a:p>
          <a:p>
            <a:r>
              <a:rPr lang="en-ZW" dirty="0"/>
              <a:t>L</a:t>
            </a:r>
            <a:r>
              <a:rPr lang="en-ZW" dirty="0" smtClean="0"/>
              <a:t>esion caused by syphilis (infection)</a:t>
            </a:r>
          </a:p>
          <a:p>
            <a:r>
              <a:rPr lang="en-ZW" dirty="0" smtClean="0"/>
              <a:t>From this, </a:t>
            </a:r>
            <a:r>
              <a:rPr lang="en-ZW" dirty="0" err="1" smtClean="0"/>
              <a:t>Broca</a:t>
            </a:r>
            <a:r>
              <a:rPr lang="en-ZW" dirty="0" smtClean="0"/>
              <a:t> connected the lesion impaired functioning </a:t>
            </a:r>
            <a:r>
              <a:rPr lang="en-ZW" dirty="0" smtClean="0">
                <a:sym typeface="Wingdings" panose="05000000000000000000" pitchFamily="2" charset="2"/>
              </a:rPr>
              <a:t></a:t>
            </a:r>
            <a:r>
              <a:rPr lang="en-ZW" dirty="0" smtClean="0"/>
              <a:t> loss of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err="1" smtClean="0"/>
              <a:t>Broca’s</a:t>
            </a:r>
            <a:r>
              <a:rPr lang="en-ZW" dirty="0" smtClean="0"/>
              <a:t> Area 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G2C site; check out frontal lobe/</a:t>
            </a:r>
            <a:r>
              <a:rPr lang="en-US" dirty="0" err="1" smtClean="0"/>
              <a:t>Broca’s</a:t>
            </a:r>
            <a:r>
              <a:rPr lang="en-US" dirty="0" smtClean="0"/>
              <a:t> Area </a:t>
            </a:r>
            <a:endParaRPr lang="en-US" dirty="0"/>
          </a:p>
        </p:txBody>
      </p:sp>
      <p:pic>
        <p:nvPicPr>
          <p:cNvPr id="4" name="Content Placeholder 3" descr="BrocasAreaSmall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91394" y="1600200"/>
            <a:ext cx="2971800" cy="39624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28800"/>
            <a:ext cx="279082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Aphasia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Broca’s Aphasia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W" dirty="0"/>
              <a:t>L</a:t>
            </a:r>
            <a:r>
              <a:rPr lang="en-ZW" dirty="0" smtClean="0"/>
              <a:t>oss or impairment of language </a:t>
            </a:r>
            <a:r>
              <a:rPr lang="en-ZW" dirty="0" smtClean="0">
                <a:solidFill>
                  <a:srgbClr val="FF0000"/>
                </a:solidFill>
              </a:rPr>
              <a:t>production</a:t>
            </a:r>
          </a:p>
          <a:p>
            <a:r>
              <a:rPr lang="en-ZW" dirty="0" smtClean="0"/>
              <a:t>Language comprehension is decent</a:t>
            </a:r>
          </a:p>
          <a:p>
            <a:r>
              <a:rPr lang="en-ZW" dirty="0" smtClean="0"/>
              <a:t>Speaking laboured/usually 4 words at a time</a:t>
            </a:r>
          </a:p>
          <a:p>
            <a:r>
              <a:rPr lang="en-ZW" dirty="0" smtClean="0"/>
              <a:t>Vocab range diminished</a:t>
            </a:r>
          </a:p>
          <a:p>
            <a:r>
              <a:rPr lang="en-ZW" dirty="0" smtClean="0"/>
              <a:t>“Non-fluent aphasia”</a:t>
            </a:r>
          </a:p>
          <a:p>
            <a:endParaRPr lang="en-ZW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Wernicke’s Aphasia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Production is decent/fluent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Comprehension</a:t>
            </a:r>
            <a:r>
              <a:rPr lang="en-US" dirty="0" smtClean="0"/>
              <a:t> is impaired</a:t>
            </a:r>
          </a:p>
          <a:p>
            <a:r>
              <a:rPr lang="en-US" dirty="0" smtClean="0"/>
              <a:t>Understanding of words damaged</a:t>
            </a:r>
          </a:p>
          <a:p>
            <a:r>
              <a:rPr lang="en-US" dirty="0" smtClean="0"/>
              <a:t>Speaking quite smooth</a:t>
            </a:r>
          </a:p>
          <a:p>
            <a:r>
              <a:rPr lang="en-US" dirty="0" smtClean="0"/>
              <a:t>“Fluent aphasia”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Aphasia clips</a:t>
            </a:r>
            <a:endParaRPr lang="en-ZW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sz="4000" dirty="0" smtClean="0">
                <a:hlinkClick r:id="rId2"/>
              </a:rPr>
              <a:t>Broca’s Aphasia</a:t>
            </a:r>
            <a:endParaRPr lang="en-ZW" sz="4000" dirty="0"/>
          </a:p>
          <a:p>
            <a:r>
              <a:rPr lang="en-ZW" sz="4000" dirty="0" smtClean="0">
                <a:hlinkClick r:id="rId3"/>
              </a:rPr>
              <a:t>Wernicke’s </a:t>
            </a:r>
            <a:r>
              <a:rPr lang="en-ZW" sz="4000" dirty="0" err="1" smtClean="0">
                <a:hlinkClick r:id="rId3"/>
              </a:rPr>
              <a:t>Apashia</a:t>
            </a:r>
            <a:endParaRPr lang="en-ZW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Broca’s Findings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Language production  </a:t>
            </a:r>
            <a:r>
              <a:rPr lang="en-ZW" dirty="0" smtClean="0">
                <a:solidFill>
                  <a:srgbClr val="FF0000"/>
                </a:solidFill>
              </a:rPr>
              <a:t>localized</a:t>
            </a:r>
            <a:r>
              <a:rPr lang="en-ZW" dirty="0" smtClean="0"/>
              <a:t> -- left frontal cortex (see pic)</a:t>
            </a:r>
          </a:p>
          <a:p>
            <a:r>
              <a:rPr lang="en-ZW" dirty="0" smtClean="0"/>
              <a:t>‘</a:t>
            </a:r>
            <a:r>
              <a:rPr lang="en-ZW" dirty="0" err="1" smtClean="0"/>
              <a:t>Broca’s</a:t>
            </a:r>
            <a:r>
              <a:rPr lang="en-ZW" dirty="0" smtClean="0"/>
              <a:t> area’</a:t>
            </a:r>
          </a:p>
          <a:p>
            <a:r>
              <a:rPr lang="en-ZW" dirty="0"/>
              <a:t>R</a:t>
            </a:r>
            <a:r>
              <a:rPr lang="en-ZW" dirty="0" smtClean="0"/>
              <a:t>esponsible for speech production, language processing, and language comprehension</a:t>
            </a:r>
          </a:p>
          <a:p>
            <a:r>
              <a:rPr lang="en-ZW" dirty="0" smtClean="0"/>
              <a:t>Also controls facial neurons </a:t>
            </a:r>
          </a:p>
          <a:p>
            <a:pPr marL="114300" indent="0">
              <a:buNone/>
            </a:pPr>
            <a:endParaRPr lang="en-ZW" dirty="0" smtClean="0"/>
          </a:p>
          <a:p>
            <a:r>
              <a:rPr lang="en-ZW" b="1" dirty="0" smtClean="0"/>
              <a:t>Ideas of ‘strict localization’ </a:t>
            </a:r>
            <a:r>
              <a:rPr lang="en-ZW" dirty="0" smtClean="0"/>
              <a:t>– precise brain area (</a:t>
            </a:r>
            <a:r>
              <a:rPr lang="en-ZW" dirty="0" err="1" smtClean="0"/>
              <a:t>Broca’s</a:t>
            </a:r>
            <a:r>
              <a:rPr lang="en-ZW" dirty="0" smtClean="0"/>
              <a:t> Area) linked to precise </a:t>
            </a:r>
            <a:r>
              <a:rPr lang="en-ZW" dirty="0" err="1" smtClean="0"/>
              <a:t>behavior</a:t>
            </a:r>
            <a:r>
              <a:rPr lang="en-ZW" dirty="0" smtClean="0"/>
              <a:t> (speech production) </a:t>
            </a:r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>
                <a:solidFill>
                  <a:srgbClr val="FF0000"/>
                </a:solidFill>
              </a:rPr>
              <a:t>Critique (a practice we always wish to be in…)</a:t>
            </a:r>
            <a:r>
              <a:rPr lang="en-ZW" dirty="0" smtClean="0"/>
              <a:t>: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Autopsy-based - no interactive testing could be done – dead brains are only so useful </a:t>
            </a:r>
          </a:p>
          <a:p>
            <a:r>
              <a:rPr lang="en-ZW" dirty="0" smtClean="0"/>
              <a:t>No cause&amp; effect from case study</a:t>
            </a:r>
          </a:p>
          <a:p>
            <a:r>
              <a:rPr lang="en-ZW" dirty="0" smtClean="0"/>
              <a:t>Hard to specifically study brain while the patient awake w/o inflicting pain</a:t>
            </a:r>
          </a:p>
          <a:p>
            <a:r>
              <a:rPr lang="en-ZW" dirty="0"/>
              <a:t>T</a:t>
            </a:r>
            <a:r>
              <a:rPr lang="en-ZW" dirty="0" smtClean="0"/>
              <a:t>oday, MRIs show functional activity of area</a:t>
            </a:r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 warm up: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2 potential SAQ questions for this topic </a:t>
            </a:r>
          </a:p>
          <a:p>
            <a:r>
              <a:rPr lang="en-US" dirty="0" smtClean="0"/>
              <a:t>Design 2 potential LAQ questions for this topic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432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localization – pleasure!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James Olds</a:t>
            </a:r>
          </a:p>
          <a:p>
            <a:r>
              <a:rPr lang="en-US" dirty="0" smtClean="0"/>
              <a:t>Rats</a:t>
            </a:r>
          </a:p>
          <a:p>
            <a:r>
              <a:rPr lang="en-US" dirty="0" smtClean="0"/>
              <a:t>Electrical stimulation of nucleus </a:t>
            </a:r>
            <a:r>
              <a:rPr lang="en-US" dirty="0" err="1" smtClean="0"/>
              <a:t>acumbens</a:t>
            </a:r>
            <a:r>
              <a:rPr lang="en-US" dirty="0"/>
              <a:t> </a:t>
            </a:r>
            <a:r>
              <a:rPr lang="en-US" dirty="0" smtClean="0"/>
              <a:t>(lever press) </a:t>
            </a:r>
          </a:p>
          <a:p>
            <a:r>
              <a:rPr lang="en-US" dirty="0" smtClean="0"/>
              <a:t>Rats would walk across electrified grids (punishment) to reach pleasure inducing lever</a:t>
            </a:r>
          </a:p>
          <a:p>
            <a:r>
              <a:rPr lang="en-US" dirty="0" smtClean="0"/>
              <a:t>Would select the pleasure lever ahead of food/water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257800"/>
            <a:ext cx="2419689" cy="13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Background Study: </a:t>
            </a:r>
            <a:r>
              <a:rPr lang="en-US" sz="3600" b="1" dirty="0" err="1" smtClean="0"/>
              <a:t>Lashley</a:t>
            </a:r>
            <a:r>
              <a:rPr lang="en-US" sz="3600" b="1" dirty="0" smtClean="0"/>
              <a:t>, distribution of function (OUP p51-52)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Sample:</a:t>
            </a:r>
            <a:r>
              <a:rPr lang="en-US" dirty="0" smtClean="0"/>
              <a:t> rats</a:t>
            </a:r>
          </a:p>
          <a:p>
            <a:r>
              <a:rPr lang="en-US" b="1" dirty="0" smtClean="0"/>
              <a:t>Method:</a:t>
            </a:r>
            <a:r>
              <a:rPr lang="en-US" dirty="0" smtClean="0"/>
              <a:t> induced brain damage/IV irreversible </a:t>
            </a:r>
          </a:p>
          <a:p>
            <a:r>
              <a:rPr lang="en-US" b="1" dirty="0" smtClean="0"/>
              <a:t>Aim</a:t>
            </a:r>
            <a:r>
              <a:rPr lang="en-US" dirty="0" smtClean="0"/>
              <a:t>: to test if memory was localized strictly in the brain</a:t>
            </a:r>
          </a:p>
          <a:p>
            <a:r>
              <a:rPr lang="en-US" b="1" dirty="0" smtClean="0"/>
              <a:t>Procedure:</a:t>
            </a:r>
            <a:r>
              <a:rPr lang="en-US" dirty="0" smtClean="0"/>
              <a:t> train rats to learn maze; cortex removal</a:t>
            </a:r>
          </a:p>
          <a:p>
            <a:r>
              <a:rPr lang="en-US" b="1" dirty="0" smtClean="0"/>
              <a:t>Why did he abandon hypothesis</a:t>
            </a:r>
            <a:r>
              <a:rPr lang="en-US" dirty="0" smtClean="0"/>
              <a:t>? He couldn’t find ‘one area’; amount of cortex removal mattered – </a:t>
            </a:r>
            <a:r>
              <a:rPr lang="en-US" dirty="0" smtClean="0">
                <a:solidFill>
                  <a:srgbClr val="00B050"/>
                </a:solidFill>
              </a:rPr>
              <a:t>not location</a:t>
            </a:r>
          </a:p>
          <a:p>
            <a:r>
              <a:rPr lang="en-US" b="1" dirty="0" smtClean="0"/>
              <a:t>Key finding/</a:t>
            </a:r>
            <a:r>
              <a:rPr lang="en-US" b="1" dirty="0"/>
              <a:t>Challenge </a:t>
            </a:r>
            <a:r>
              <a:rPr lang="en-US" dirty="0"/>
              <a:t>to strict localization</a:t>
            </a:r>
            <a:r>
              <a:rPr lang="en-US" dirty="0" smtClean="0"/>
              <a:t>? Knowledge of memory as distributed, not localized.  </a:t>
            </a:r>
          </a:p>
          <a:p>
            <a:r>
              <a:rPr lang="en-US" dirty="0" smtClean="0"/>
              <a:t>What is </a:t>
            </a:r>
            <a:r>
              <a:rPr lang="en-US" b="1" dirty="0" smtClean="0"/>
              <a:t>‘relative localization’?  </a:t>
            </a:r>
            <a:r>
              <a:rPr lang="en-US" dirty="0" smtClean="0"/>
              <a:t>Some </a:t>
            </a:r>
            <a:r>
              <a:rPr lang="en-US" dirty="0" err="1" smtClean="0"/>
              <a:t>local’n</a:t>
            </a:r>
            <a:r>
              <a:rPr lang="en-US" dirty="0" smtClean="0"/>
              <a:t> for some functions (speed production) but acknowledged limits to theory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does the case of HM show relative localization?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r>
              <a:rPr lang="en-US" sz="2800" b="1" dirty="0" smtClean="0"/>
              <a:t>Key Study: HM </a:t>
            </a:r>
            <a:r>
              <a:rPr lang="en-US" sz="2800" dirty="0" smtClean="0"/>
              <a:t>(case study; autopsy) William </a:t>
            </a:r>
            <a:r>
              <a:rPr lang="en-US" sz="2800" dirty="0" err="1" smtClean="0"/>
              <a:t>Scoville</a:t>
            </a:r>
            <a:r>
              <a:rPr lang="en-US" sz="2800" dirty="0" smtClean="0"/>
              <a:t> (surgeon); Brenda Milner, Suzanne </a:t>
            </a:r>
            <a:r>
              <a:rPr lang="en-US" sz="2800" dirty="0" err="1" smtClean="0"/>
              <a:t>Corkin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(Handout/article – please read)</a:t>
            </a:r>
          </a:p>
          <a:p>
            <a:r>
              <a:rPr lang="en-US" dirty="0" smtClean="0"/>
              <a:t>Debilitating epilepsy; disruption - quality of life </a:t>
            </a:r>
          </a:p>
          <a:p>
            <a:r>
              <a:rPr lang="en-US" b="1" dirty="0" smtClean="0"/>
              <a:t>Surgery</a:t>
            </a:r>
            <a:r>
              <a:rPr lang="en-US" dirty="0" smtClean="0"/>
              <a:t>, 1953; partial removal of both hippocampal areas (5cms of tissue); some temporal lobe tissue</a:t>
            </a:r>
          </a:p>
          <a:p>
            <a:r>
              <a:rPr lang="en-US" b="1" dirty="0" smtClean="0"/>
              <a:t>Finding: </a:t>
            </a:r>
            <a:r>
              <a:rPr lang="en-US" dirty="0" smtClean="0"/>
              <a:t>Post surgery retrograde/anterograde amnesia (30 sec memory); lived in working memory; hippocampal areas critical for memory conversion (localized function) </a:t>
            </a:r>
          </a:p>
          <a:p>
            <a:r>
              <a:rPr lang="en-US" dirty="0" smtClean="0"/>
              <a:t>Could not convert episodic, semantic memories; STM </a:t>
            </a:r>
            <a:r>
              <a:rPr lang="en-US" dirty="0" smtClean="0">
                <a:sym typeface="Wingdings" panose="05000000000000000000" pitchFamily="2" charset="2"/>
              </a:rPr>
              <a:t> LTM; could form procedural </a:t>
            </a:r>
            <a:r>
              <a:rPr lang="en-US" dirty="0" err="1" smtClean="0">
                <a:sym typeface="Wingdings" panose="05000000000000000000" pitchFamily="2" charset="2"/>
              </a:rPr>
              <a:t>mem’s</a:t>
            </a:r>
            <a:r>
              <a:rPr lang="en-US" dirty="0" smtClean="0">
                <a:sym typeface="Wingdings" panose="05000000000000000000" pitchFamily="2" charset="2"/>
              </a:rPr>
              <a:t> (MSM model support) </a:t>
            </a:r>
            <a:endParaRPr lang="en-US" dirty="0" smtClean="0"/>
          </a:p>
          <a:p>
            <a:r>
              <a:rPr lang="en-US" dirty="0" smtClean="0"/>
              <a:t>Ongoing research w/HM (interviews, brain scans/MRI, memory activities)</a:t>
            </a:r>
          </a:p>
          <a:p>
            <a:r>
              <a:rPr lang="en-US" dirty="0" smtClean="0"/>
              <a:t>Death of HM 2008; final brain scan &amp; brain dissection (over 2400 slices preserved)</a:t>
            </a:r>
          </a:p>
        </p:txBody>
      </p:sp>
    </p:spTree>
    <p:extLst>
      <p:ext uri="{BB962C8B-B14F-4D97-AF65-F5344CB8AC3E}">
        <p14:creationId xmlns:p14="http://schemas.microsoft.com/office/powerpoint/2010/main" val="193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9" y="0"/>
            <a:ext cx="8113251" cy="6629400"/>
          </a:xfrm>
        </p:spPr>
      </p:pic>
    </p:spTree>
    <p:extLst>
      <p:ext uri="{BB962C8B-B14F-4D97-AF65-F5344CB8AC3E}">
        <p14:creationId xmlns:p14="http://schemas.microsoft.com/office/powerpoint/2010/main" val="2086388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lh4.googleusercontent.com/t_zipA25GUNReBPOml-VCtpeCyxI8rHqgYclU0HK1sHLQAa4tONstjSuOd5N0NdDCUZF4ZW6m4YpcORhqSEfE_V_SpKdcQRuXmcXiYeW_aosTH9McU0R-H96J7P3bbuSKyu_cLm2ZPWNfNpVv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746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HM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Value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657600" cy="43021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Unique brain case – learning opportunity for psychologists (heuristic)</a:t>
            </a:r>
          </a:p>
          <a:p>
            <a:r>
              <a:rPr lang="en-US" dirty="0" smtClean="0"/>
              <a:t>Longitudinal: data gathered over long period of time; comparative  </a:t>
            </a:r>
          </a:p>
          <a:p>
            <a:r>
              <a:rPr lang="en-US" dirty="0" smtClean="0"/>
              <a:t>Vast </a:t>
            </a:r>
            <a:r>
              <a:rPr lang="en-US" dirty="0" err="1" smtClean="0"/>
              <a:t>quali</a:t>
            </a:r>
            <a:r>
              <a:rPr lang="en-US" dirty="0" smtClean="0"/>
              <a:t>/</a:t>
            </a:r>
            <a:r>
              <a:rPr lang="en-US" dirty="0" err="1" smtClean="0"/>
              <a:t>quanti</a:t>
            </a:r>
            <a:r>
              <a:rPr lang="en-US" dirty="0" smtClean="0"/>
              <a:t> data; brain preserved over time</a:t>
            </a:r>
          </a:p>
          <a:p>
            <a:r>
              <a:rPr lang="en-US" dirty="0" smtClean="0"/>
              <a:t>Testing yielded support for distinct memory stores (MSM)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Limitations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Unique case – replication impossible (but not expected) </a:t>
            </a:r>
          </a:p>
          <a:p>
            <a:r>
              <a:rPr lang="en-US" dirty="0" smtClean="0"/>
              <a:t>Lack of generalizability </a:t>
            </a:r>
          </a:p>
          <a:p>
            <a:r>
              <a:rPr lang="en-US" dirty="0" smtClean="0"/>
              <a:t>Cause &amp; effect not inferred about precise role of </a:t>
            </a:r>
            <a:r>
              <a:rPr lang="en-US" dirty="0" err="1" smtClean="0"/>
              <a:t>hipp</a:t>
            </a:r>
            <a:r>
              <a:rPr lang="en-US" dirty="0" smtClean="0"/>
              <a:t> or surrounding brain areas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46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Key Study: Maguire et al (2000)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(p61 OUP text) 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Quick clip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Aim, procedure, findings </a:t>
            </a:r>
          </a:p>
          <a:p>
            <a:r>
              <a:rPr lang="en-US" dirty="0" smtClean="0"/>
              <a:t>Sample characteristics</a:t>
            </a:r>
          </a:p>
          <a:p>
            <a:r>
              <a:rPr lang="en-US" dirty="0" smtClean="0"/>
              <a:t>Why MRI?</a:t>
            </a:r>
          </a:p>
          <a:p>
            <a:r>
              <a:rPr lang="en-US" dirty="0" smtClean="0"/>
              <a:t>Who was excluded? Why? </a:t>
            </a:r>
          </a:p>
          <a:p>
            <a:r>
              <a:rPr lang="en-US" dirty="0" smtClean="0"/>
              <a:t>Define anterior/posterior </a:t>
            </a:r>
          </a:p>
          <a:p>
            <a:r>
              <a:rPr lang="en-US" dirty="0" smtClean="0"/>
              <a:t>Summarize the ‘shift’ that happened in the hippocampus</a:t>
            </a:r>
          </a:p>
          <a:p>
            <a:r>
              <a:rPr lang="en-US" dirty="0" smtClean="0"/>
              <a:t>Explain bi-directional ambiguity (p61 top)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Key Study: Maguire et al (2000)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Aim:</a:t>
            </a:r>
            <a:r>
              <a:rPr lang="en-US" dirty="0" smtClean="0"/>
              <a:t> investigate if </a:t>
            </a:r>
            <a:r>
              <a:rPr lang="en-US" dirty="0" err="1" smtClean="0"/>
              <a:t>hipp</a:t>
            </a:r>
            <a:r>
              <a:rPr lang="en-US" dirty="0" smtClean="0"/>
              <a:t> size differs based on spatial/</a:t>
            </a:r>
            <a:r>
              <a:rPr lang="en-US" dirty="0" err="1" smtClean="0"/>
              <a:t>nav</a:t>
            </a:r>
            <a:r>
              <a:rPr lang="en-US" dirty="0" smtClean="0"/>
              <a:t> </a:t>
            </a:r>
            <a:r>
              <a:rPr lang="en-US" dirty="0" err="1" smtClean="0"/>
              <a:t>exp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Procedure: </a:t>
            </a:r>
            <a:r>
              <a:rPr lang="en-US" dirty="0" smtClean="0"/>
              <a:t>ethical procedures/overviews; establish exclusion criteria; assess sample control/taxi drivers; conduct/analyze MRI scans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Sample characteristics: </a:t>
            </a:r>
            <a:r>
              <a:rPr lang="en-US" dirty="0" smtClean="0"/>
              <a:t>male, 32-62 </a:t>
            </a:r>
            <a:r>
              <a:rPr lang="en-US" dirty="0" err="1" smtClean="0"/>
              <a:t>yrs</a:t>
            </a:r>
            <a:r>
              <a:rPr lang="en-US" dirty="0" smtClean="0"/>
              <a:t>; in good health; taxi experience; licensed; range of driving taxi 1.5-42yrs!   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Brain scanning technique (MRI)? </a:t>
            </a:r>
            <a:r>
              <a:rPr lang="en-US" dirty="0" smtClean="0"/>
              <a:t>Focus on </a:t>
            </a:r>
            <a:r>
              <a:rPr lang="en-US" dirty="0" err="1" smtClean="0"/>
              <a:t>hipp</a:t>
            </a:r>
            <a:r>
              <a:rPr lang="en-US" dirty="0" smtClean="0"/>
              <a:t> structure; </a:t>
            </a:r>
            <a:r>
              <a:rPr lang="en-US" i="1" dirty="0" smtClean="0"/>
              <a:t>size</a:t>
            </a:r>
            <a:r>
              <a:rPr lang="en-US" dirty="0" smtClean="0"/>
              <a:t> differential 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Exclusion criteria? </a:t>
            </a:r>
            <a:r>
              <a:rPr lang="en-US" dirty="0" smtClean="0"/>
              <a:t>Below 32/over 62 </a:t>
            </a:r>
            <a:r>
              <a:rPr lang="en-US" dirty="0" err="1" smtClean="0"/>
              <a:t>yrs</a:t>
            </a:r>
            <a:r>
              <a:rPr lang="en-US" dirty="0" smtClean="0"/>
              <a:t>; females; left handed; health issues- </a:t>
            </a:r>
            <a:r>
              <a:rPr lang="en-US" dirty="0" smtClean="0">
                <a:solidFill>
                  <a:srgbClr val="7030A0"/>
                </a:solidFill>
              </a:rPr>
              <a:t>control confounding variables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Which variable is not fully controlled for? Impact?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66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Key Study: Maguire et al (2000)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Bi-directional ambiguity: </a:t>
            </a:r>
            <a:r>
              <a:rPr lang="en-US" dirty="0" smtClean="0"/>
              <a:t>does experience impact </a:t>
            </a:r>
            <a:r>
              <a:rPr lang="en-US" dirty="0" err="1" smtClean="0"/>
              <a:t>hipp</a:t>
            </a:r>
            <a:r>
              <a:rPr lang="en-US" dirty="0" smtClean="0"/>
              <a:t> distribution or does </a:t>
            </a:r>
            <a:r>
              <a:rPr lang="en-US" dirty="0" err="1" smtClean="0"/>
              <a:t>hipp</a:t>
            </a:r>
            <a:r>
              <a:rPr lang="en-US" dirty="0" smtClean="0"/>
              <a:t> </a:t>
            </a:r>
            <a:r>
              <a:rPr lang="en-US" dirty="0" err="1" smtClean="0"/>
              <a:t>dist</a:t>
            </a:r>
            <a:r>
              <a:rPr lang="en-US" dirty="0" smtClean="0"/>
              <a:t> predetermine career choice? </a:t>
            </a:r>
          </a:p>
          <a:p>
            <a:pPr lvl="1"/>
            <a:r>
              <a:rPr lang="en-US" dirty="0" smtClean="0"/>
              <a:t>Is biological determinism at work?  Further testing correlated time as driver w/distribution </a:t>
            </a:r>
            <a:r>
              <a:rPr lang="en-US" dirty="0" smtClean="0">
                <a:sym typeface="Wingdings" panose="05000000000000000000" pitchFamily="2" charset="2"/>
              </a:rPr>
              <a:t> validity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posterior (rear) </a:t>
            </a:r>
            <a:r>
              <a:rPr lang="en-US" dirty="0" err="1"/>
              <a:t>hipp</a:t>
            </a:r>
            <a:r>
              <a:rPr lang="en-US" dirty="0"/>
              <a:t> </a:t>
            </a:r>
            <a:r>
              <a:rPr lang="en-US" dirty="0" smtClean="0"/>
              <a:t>neural mass </a:t>
            </a:r>
            <a:r>
              <a:rPr lang="en-US" dirty="0"/>
              <a:t>higher in taxi </a:t>
            </a:r>
            <a:r>
              <a:rPr lang="en-US" dirty="0" smtClean="0"/>
              <a:t>driver sample; </a:t>
            </a:r>
            <a:r>
              <a:rPr lang="en-US" dirty="0"/>
              <a:t>anterior (frontal) </a:t>
            </a:r>
            <a:r>
              <a:rPr lang="en-US" dirty="0" err="1" smtClean="0"/>
              <a:t>hipp</a:t>
            </a:r>
            <a:r>
              <a:rPr lang="en-US" dirty="0" smtClean="0"/>
              <a:t> neural mass </a:t>
            </a:r>
            <a:r>
              <a:rPr lang="en-US" dirty="0"/>
              <a:t>higher in </a:t>
            </a:r>
            <a:r>
              <a:rPr lang="en-US" dirty="0" smtClean="0"/>
              <a:t>control group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733800"/>
            <a:ext cx="3768524" cy="2914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93796"/>
            <a:ext cx="3428428" cy="228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14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Key Study: Maguire et al (2000)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Interpretation Localization: </a:t>
            </a:r>
            <a:r>
              <a:rPr lang="en-US" dirty="0" smtClean="0"/>
              <a:t>precise role of </a:t>
            </a:r>
            <a:r>
              <a:rPr lang="en-US" dirty="0" err="1" smtClean="0"/>
              <a:t>hipp</a:t>
            </a:r>
            <a:r>
              <a:rPr lang="en-US" dirty="0" smtClean="0"/>
              <a:t> activity implicates role of </a:t>
            </a:r>
            <a:r>
              <a:rPr lang="en-US" dirty="0" err="1" smtClean="0"/>
              <a:t>hipp</a:t>
            </a:r>
            <a:r>
              <a:rPr lang="en-US" dirty="0" smtClean="0"/>
              <a:t> in navigational, procedural LTM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Interpretation Neuroplasticity: </a:t>
            </a:r>
            <a:r>
              <a:rPr lang="en-US" dirty="0" smtClean="0"/>
              <a:t>movement/distribution of matter within </a:t>
            </a:r>
            <a:r>
              <a:rPr lang="en-US" dirty="0" err="1" smtClean="0"/>
              <a:t>hipp</a:t>
            </a:r>
            <a:r>
              <a:rPr lang="en-US" dirty="0" smtClean="0"/>
              <a:t> shows neural reorganization/reconnection </a:t>
            </a:r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24" y="3082724"/>
            <a:ext cx="4191000" cy="32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7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SAQs – thoughts?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R</a:t>
            </a:r>
            <a:r>
              <a:rPr lang="en-US" sz="3600" dirty="0" smtClean="0">
                <a:solidFill>
                  <a:srgbClr val="7030A0"/>
                </a:solidFill>
              </a:rPr>
              <a:t>ead </a:t>
            </a:r>
          </a:p>
          <a:p>
            <a:pPr marL="114300" indent="0">
              <a:buNone/>
            </a:pPr>
            <a:r>
              <a:rPr lang="en-US" sz="3600" dirty="0" smtClean="0"/>
              <a:t>Neuroplasticity: 56-63</a:t>
            </a:r>
          </a:p>
          <a:p>
            <a:pPr marL="114300" indent="0">
              <a:buNone/>
            </a:pPr>
            <a:r>
              <a:rPr lang="en-US" sz="3600" dirty="0" smtClean="0"/>
              <a:t>Notes &amp; CT </a:t>
            </a:r>
            <a:r>
              <a:rPr lang="en-US" sz="3600" dirty="0" err="1" smtClean="0"/>
              <a:t>Merzenich</a:t>
            </a:r>
            <a:r>
              <a:rPr lang="en-US" sz="3600" dirty="0" smtClean="0"/>
              <a:t> &amp; </a:t>
            </a:r>
            <a:r>
              <a:rPr lang="en-US" sz="3600" dirty="0" err="1" smtClean="0"/>
              <a:t>Draganski</a:t>
            </a:r>
            <a:r>
              <a:rPr lang="en-US" sz="3600" dirty="0" smtClean="0"/>
              <a:t> et al (2006); exam study</a:t>
            </a:r>
          </a:p>
        </p:txBody>
      </p:sp>
    </p:spTree>
    <p:extLst>
      <p:ext uri="{BB962C8B-B14F-4D97-AF65-F5344CB8AC3E}">
        <p14:creationId xmlns:p14="http://schemas.microsoft.com/office/powerpoint/2010/main" val="3283813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References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sz="1200" dirty="0" smtClean="0">
                <a:hlinkClick r:id="rId2"/>
              </a:rPr>
              <a:t>http://z.about.com/f/wiki/e/en/0/03/BrocasAreaSmall.png</a:t>
            </a:r>
            <a:endParaRPr lang="en-ZW" sz="1200" dirty="0" smtClean="0"/>
          </a:p>
          <a:p>
            <a:r>
              <a:rPr lang="en-ZW" sz="1200" dirty="0" smtClean="0">
                <a:hlinkClick r:id="rId3"/>
              </a:rPr>
              <a:t>http://www.sci.uidaho.edu/med532/Broca.htm</a:t>
            </a:r>
            <a:endParaRPr lang="en-ZW" sz="1200" dirty="0" smtClean="0"/>
          </a:p>
          <a:p>
            <a:r>
              <a:rPr lang="en-ZW" sz="1200" dirty="0" smtClean="0">
                <a:hlinkClick r:id="rId4"/>
              </a:rPr>
              <a:t>http://www.wisegeek.com/what-is-brocas-area.htm</a:t>
            </a:r>
            <a:endParaRPr lang="en-ZW" sz="1200" dirty="0" smtClean="0"/>
          </a:p>
          <a:p>
            <a:r>
              <a:rPr lang="en-ZW" sz="1200" dirty="0" smtClean="0">
                <a:hlinkClick r:id="rId5"/>
              </a:rPr>
              <a:t>http://www.youtube.com/watch?v=Fw6d54gjuvA&amp;feature=related</a:t>
            </a:r>
            <a:endParaRPr lang="en-ZW" sz="1200" dirty="0" smtClean="0"/>
          </a:p>
          <a:p>
            <a:r>
              <a:rPr lang="en-ZW" sz="1200" dirty="0" smtClean="0">
                <a:hlinkClick r:id="rId6"/>
              </a:rPr>
              <a:t>http://www.youtube.com/watch?v=12dO78c6-q8</a:t>
            </a:r>
            <a:endParaRPr lang="en-ZW" sz="1200" dirty="0" smtClean="0"/>
          </a:p>
          <a:p>
            <a:r>
              <a:rPr lang="en-ZW" sz="1200" dirty="0" smtClean="0">
                <a:hlinkClick r:id="rId7"/>
              </a:rPr>
              <a:t>http://www.aphasia.org/Aphasia%20Facts/aphasia_facts.html</a:t>
            </a:r>
            <a:endParaRPr lang="en-ZW" sz="1200" dirty="0" smtClean="0"/>
          </a:p>
          <a:p>
            <a:r>
              <a:rPr lang="en-ZW" sz="1200" dirty="0" smtClean="0">
                <a:hlinkClick r:id="rId8"/>
              </a:rPr>
              <a:t>http://www.whonamedit.com/doctor.cfm/1982.html</a:t>
            </a:r>
            <a:endParaRPr lang="en-ZW" sz="1200" dirty="0" smtClean="0"/>
          </a:p>
          <a:p>
            <a:r>
              <a:rPr lang="en-GB" sz="1200" u="sng" dirty="0" smtClean="0">
                <a:hlinkClick r:id="rId9"/>
              </a:rPr>
              <a:t>http://en.wikipedia.org/wiki/Paul_Broca</a:t>
            </a:r>
            <a:endParaRPr lang="en-ZW" sz="1200" dirty="0" smtClean="0"/>
          </a:p>
          <a:p>
            <a:r>
              <a:rPr lang="en-ZW" sz="1200" smtClean="0">
                <a:hlinkClick r:id="rId10"/>
              </a:rPr>
              <a:t>http://findarticles.com/p/articles/mi_g2699/is_0004/ai_2699000404/?tag=content;col1</a:t>
            </a:r>
            <a:endParaRPr lang="en-ZW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LAQs – thoughts?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SAQs                           LAQS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localization with reference to research. </a:t>
            </a:r>
          </a:p>
          <a:p>
            <a:endParaRPr lang="en-US" dirty="0"/>
          </a:p>
          <a:p>
            <a:r>
              <a:rPr lang="en-US" dirty="0" smtClean="0"/>
              <a:t>Explain one study related to localization.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Evaluate localization of brain function as an explanation of behaviour. </a:t>
            </a:r>
          </a:p>
          <a:p>
            <a:endParaRPr lang="en-US" dirty="0"/>
          </a:p>
          <a:p>
            <a:r>
              <a:rPr lang="en-US" dirty="0" smtClean="0"/>
              <a:t>Discuss research methods used in the investigation of brain and behaviour (you could select localization).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‘Localization’?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Crit</a:t>
            </a:r>
            <a:r>
              <a:rPr lang="en-US" dirty="0" smtClean="0"/>
              <a:t> A: Why might it matter to understand IF a certain behaviour/emotion/cognition is deeply implicated in a precise brain area? (Significance of investigation)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5 </a:t>
            </a:r>
            <a:r>
              <a:rPr lang="en-US" dirty="0" err="1" smtClean="0">
                <a:solidFill>
                  <a:srgbClr val="00B050"/>
                </a:solidFill>
              </a:rPr>
              <a:t>mins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B050"/>
                </a:solidFill>
              </a:rPr>
              <a:t>What are some </a:t>
            </a:r>
            <a:r>
              <a:rPr lang="en-US" b="1" dirty="0" smtClean="0">
                <a:solidFill>
                  <a:srgbClr val="00B050"/>
                </a:solidFill>
              </a:rPr>
              <a:t>conditions/research methods</a:t>
            </a:r>
            <a:r>
              <a:rPr lang="en-US" dirty="0" smtClean="0">
                <a:solidFill>
                  <a:srgbClr val="00B050"/>
                </a:solidFill>
              </a:rPr>
              <a:t> that might allow for chance to study this?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505200"/>
            <a:ext cx="4724400" cy="308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conditions/methodology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localization: </a:t>
            </a:r>
            <a:r>
              <a:rPr lang="en-US" dirty="0"/>
              <a:t>t</a:t>
            </a:r>
            <a:r>
              <a:rPr lang="en-US" dirty="0" smtClean="0"/>
              <a:t>ech &amp; pre tech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Autopsy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study post death; cut skull – look at the brain; observe (qualitative); look for irregularities (lesion/damaged area; tumor; dead areas) </a:t>
            </a:r>
          </a:p>
          <a:p>
            <a:pPr lvl="1"/>
            <a:r>
              <a:rPr lang="en-US" dirty="0" smtClean="0"/>
              <a:t>+ explorative/visual – can compare w/‘normal’ dead brain </a:t>
            </a:r>
          </a:p>
          <a:p>
            <a:pPr lvl="1"/>
            <a:r>
              <a:rPr lang="en-US" dirty="0" smtClean="0"/>
              <a:t>-- one point in time; non active – can’t see process; ‘dead’ – can’t see process or </a:t>
            </a:r>
            <a:r>
              <a:rPr lang="en-US" dirty="0" err="1" smtClean="0"/>
              <a:t>behavioural</a:t>
            </a:r>
            <a:r>
              <a:rPr lang="en-US" dirty="0" smtClean="0"/>
              <a:t> indicators– focus on result/outcome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Ethics:  </a:t>
            </a:r>
            <a:r>
              <a:rPr lang="en-US" dirty="0" smtClean="0"/>
              <a:t>need consent (personal, or proxy </a:t>
            </a:r>
            <a:r>
              <a:rPr lang="en-US" dirty="0" err="1" smtClean="0"/>
              <a:t>ie</a:t>
            </a:r>
            <a:r>
              <a:rPr lang="en-US" dirty="0" smtClean="0"/>
              <a:t>: family provides consent) </a:t>
            </a:r>
          </a:p>
          <a:p>
            <a:pPr marL="448056" lvl="1" indent="0">
              <a:buNone/>
            </a:pPr>
            <a:endParaRPr lang="en-US" dirty="0"/>
          </a:p>
          <a:p>
            <a:pPr marL="448056" lvl="1" indent="0">
              <a:buNone/>
            </a:pPr>
            <a:r>
              <a:rPr lang="en-US" dirty="0" smtClean="0"/>
              <a:t>What else? </a:t>
            </a:r>
          </a:p>
        </p:txBody>
      </p:sp>
    </p:spTree>
    <p:extLst>
      <p:ext uri="{BB962C8B-B14F-4D97-AF65-F5344CB8AC3E}">
        <p14:creationId xmlns:p14="http://schemas.microsoft.com/office/powerpoint/2010/main" val="22513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localization: </a:t>
            </a:r>
            <a:r>
              <a:rPr lang="en-US" dirty="0"/>
              <a:t>t</a:t>
            </a:r>
            <a:r>
              <a:rPr lang="en-US" dirty="0" smtClean="0"/>
              <a:t>ech &amp; pre tech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Accidental damage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something happens - (lesion, injury, infection) – some process impacts the brain and creates a new scenario compared with a ‘normal’ brain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+ explorative/visual – can compare </a:t>
            </a:r>
            <a:r>
              <a:rPr lang="en-US" dirty="0" err="1" smtClean="0"/>
              <a:t>behavioural</a:t>
            </a:r>
            <a:r>
              <a:rPr lang="en-US" dirty="0" smtClean="0"/>
              <a:t> output w/‘normal’ live brain if sample somewhat close (age, lifestyle, gender); brain active and ‘working’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-- no control over damage</a:t>
            </a:r>
            <a:r>
              <a:rPr lang="en-US" dirty="0"/>
              <a:t> </a:t>
            </a:r>
            <a:r>
              <a:rPr lang="en-US" dirty="0" smtClean="0"/>
              <a:t>– can’t replicate; very narrow generalizability; no 2 brain damages are the same! 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Ethics: </a:t>
            </a:r>
            <a:r>
              <a:rPr lang="en-US" dirty="0" smtClean="0"/>
              <a:t>consent to study; respect to individual during research – trials, order effects of research (fatigue, boredom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6366</TotalTime>
  <Words>1832</Words>
  <Application>Microsoft Office PowerPoint</Application>
  <PresentationFormat>On-screen Show (4:3)</PresentationFormat>
  <Paragraphs>225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Adjacency</vt:lpstr>
      <vt:lpstr>Brain &amp; behaviour  Localization in the brain </vt:lpstr>
      <vt:lpstr>First, what is ‘localization’? </vt:lpstr>
      <vt:lpstr>Buddy warm up: </vt:lpstr>
      <vt:lpstr>SAQs – thoughts? </vt:lpstr>
      <vt:lpstr>LAQs – thoughts?  </vt:lpstr>
      <vt:lpstr>SAQs                           LAQS</vt:lpstr>
      <vt:lpstr>Why study ‘Localization’?</vt:lpstr>
      <vt:lpstr>Early conditions/methodology  localization: tech &amp; pre tech </vt:lpstr>
      <vt:lpstr>Methodology  localization: tech &amp; pre tech </vt:lpstr>
      <vt:lpstr>Methodology  localization: tech &amp; pre tech </vt:lpstr>
      <vt:lpstr>Methodology  localization: tech &amp; pre tech </vt:lpstr>
      <vt:lpstr> </vt:lpstr>
      <vt:lpstr>PowerPoint Presentation</vt:lpstr>
      <vt:lpstr>Localization – definition review </vt:lpstr>
      <vt:lpstr>Challenges w/early study of Local…</vt:lpstr>
      <vt:lpstr>Early investigations based on…</vt:lpstr>
      <vt:lpstr>Qualitative method: Case study </vt:lpstr>
      <vt:lpstr>Method : Review ‘Case study’?</vt:lpstr>
      <vt:lpstr>Localization warm up tasks: 10 mins</vt:lpstr>
      <vt:lpstr>Intro practice: </vt:lpstr>
      <vt:lpstr>Intro practice: </vt:lpstr>
      <vt:lpstr>Early L of Fun. Case: Paul Broca/’Tan’ </vt:lpstr>
      <vt:lpstr>Broca’s study:</vt:lpstr>
      <vt:lpstr>Broca’s study of “Tan” (case)</vt:lpstr>
      <vt:lpstr>Broca’s Area </vt:lpstr>
      <vt:lpstr>Aphasia</vt:lpstr>
      <vt:lpstr>Aphasia clips</vt:lpstr>
      <vt:lpstr>Broca’s Findings</vt:lpstr>
      <vt:lpstr>Critique (a practice we always wish to be in…): </vt:lpstr>
      <vt:lpstr>Strict localization – pleasure! </vt:lpstr>
      <vt:lpstr>Background Study: Lashley, distribution of function (OUP p51-52)</vt:lpstr>
      <vt:lpstr>Key Study: HM (case study; autopsy) William Scoville (surgeon); Brenda Milner, Suzanne Corkin  </vt:lpstr>
      <vt:lpstr>PowerPoint Presentation</vt:lpstr>
      <vt:lpstr>PowerPoint Presentation</vt:lpstr>
      <vt:lpstr>Case of HM </vt:lpstr>
      <vt:lpstr>Key Study: Maguire et al (2000) </vt:lpstr>
      <vt:lpstr>Key Study: Maguire et al (2000) </vt:lpstr>
      <vt:lpstr>Key Study: Maguire et al (2000) </vt:lpstr>
      <vt:lpstr>Key Study: Maguire et al (2000) </vt:lpstr>
      <vt:lpstr>At home: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look at Paul Broca</dc:title>
  <dc:creator>Adam Perez</dc:creator>
  <cp:lastModifiedBy>Stutt, Ginelle</cp:lastModifiedBy>
  <cp:revision>94</cp:revision>
  <dcterms:created xsi:type="dcterms:W3CDTF">2010-10-11T17:48:38Z</dcterms:created>
  <dcterms:modified xsi:type="dcterms:W3CDTF">2019-04-12T12:44:14Z</dcterms:modified>
</cp:coreProperties>
</file>