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60" r:id="rId6"/>
    <p:sldId id="261" r:id="rId7"/>
    <p:sldId id="264" r:id="rId8"/>
    <p:sldId id="265" r:id="rId9"/>
    <p:sldId id="266" r:id="rId10"/>
    <p:sldId id="267" r:id="rId11"/>
    <p:sldId id="259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83BD8F-A94F-4367-8B74-39B18C4ABA74}" type="datetimeFigureOut">
              <a:rPr lang="en-CA" smtClean="0"/>
              <a:pPr/>
              <a:t>29/01/2019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1BBC1C-D06F-4AA9-AF8F-0C9A5525CC7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Paper 3 </a:t>
            </a:r>
          </a:p>
          <a:p>
            <a:r>
              <a:rPr lang="en-CA" dirty="0" smtClean="0"/>
              <a:t>Qualitative Methodology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Inductive Content Analysis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Stage 4: Summary table of STs and Quotes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Presentation of themes that capture </a:t>
            </a:r>
            <a:r>
              <a:rPr lang="en-CA" dirty="0" smtClean="0">
                <a:solidFill>
                  <a:srgbClr val="FF0000"/>
                </a:solidFill>
              </a:rPr>
              <a:t>essentials</a:t>
            </a:r>
            <a:r>
              <a:rPr lang="en-CA" dirty="0" smtClean="0"/>
              <a:t> of the interview</a:t>
            </a:r>
          </a:p>
          <a:p>
            <a:pPr lvl="1"/>
            <a:r>
              <a:rPr lang="en-CA" dirty="0" smtClean="0"/>
              <a:t>If media/player pressure mentioned 6 times, family 4 times and vacation 1 time in 1000 word interview, perhaps vacation not represented as a ST</a:t>
            </a:r>
            <a:endParaRPr lang="en-CA" dirty="0"/>
          </a:p>
        </p:txBody>
      </p:sp>
      <p:pic>
        <p:nvPicPr>
          <p:cNvPr id="5" name="Content Placeholder 4" descr="data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00808"/>
            <a:ext cx="3381375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Move through stages</a:t>
            </a:r>
            <a:r>
              <a:rPr lang="en-CA" sz="5400" dirty="0" smtClean="0"/>
              <a:t>:  </a:t>
            </a:r>
            <a:endParaRPr lang="en-CA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Code your data see what emerges </a:t>
            </a:r>
            <a:endParaRPr lang="en-CA" dirty="0" smtClean="0"/>
          </a:p>
          <a:p>
            <a:r>
              <a:rPr lang="en-CA" dirty="0" smtClean="0"/>
              <a:t>Try to identify themes (3-4)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Find evidence (quotes) in your data to support your themes </a:t>
            </a:r>
          </a:p>
          <a:p>
            <a:endParaRPr lang="en-CA" dirty="0"/>
          </a:p>
          <a:p>
            <a:r>
              <a:rPr lang="en-CA" dirty="0" smtClean="0"/>
              <a:t>Create a simple table that shows themes w/evidence</a:t>
            </a:r>
          </a:p>
          <a:p>
            <a:r>
              <a:rPr lang="en-CA" dirty="0" smtClean="0"/>
              <a:t>Write a brief synthesis of what you learned from </a:t>
            </a:r>
            <a:r>
              <a:rPr lang="en-CA" smtClean="0"/>
              <a:t>your interview </a:t>
            </a:r>
            <a:endParaRPr lang="en-CA" dirty="0"/>
          </a:p>
        </p:txBody>
      </p:sp>
      <p:pic>
        <p:nvPicPr>
          <p:cNvPr id="6" name="Content Placeholder 5" descr="plan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484784"/>
            <a:ext cx="3024336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Considerations</a:t>
            </a:r>
            <a:r>
              <a:rPr lang="en-CA" dirty="0" smtClean="0"/>
              <a:t> that must be taken into account: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Interviewer training</a:t>
            </a:r>
          </a:p>
          <a:p>
            <a:r>
              <a:rPr lang="en-CA" dirty="0" smtClean="0"/>
              <a:t>Gender/age/ethnicity of interviewer</a:t>
            </a:r>
          </a:p>
          <a:p>
            <a:r>
              <a:rPr lang="en-CA" dirty="0" smtClean="0"/>
              <a:t>Guide/script for interview</a:t>
            </a:r>
          </a:p>
          <a:p>
            <a:r>
              <a:rPr lang="en-CA" dirty="0" smtClean="0"/>
              <a:t>How will data be recorded?</a:t>
            </a:r>
          </a:p>
          <a:p>
            <a:r>
              <a:rPr lang="en-CA" dirty="0" smtClean="0"/>
              <a:t>Transcription: how will interview be put into text?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Verbatim = word for word</a:t>
            </a:r>
          </a:p>
          <a:p>
            <a:r>
              <a:rPr lang="en-CA" dirty="0" smtClean="0"/>
              <a:t>Postmodern = pauses, laughter, interruption etc is included</a:t>
            </a:r>
          </a:p>
          <a:p>
            <a:r>
              <a:rPr lang="en-CA" dirty="0" smtClean="0"/>
              <a:t>Inform about research</a:t>
            </a:r>
          </a:p>
          <a:p>
            <a:r>
              <a:rPr lang="en-CA" dirty="0" smtClean="0"/>
              <a:t>Informed consent</a:t>
            </a:r>
          </a:p>
          <a:p>
            <a:r>
              <a:rPr lang="en-CA" dirty="0" smtClean="0"/>
              <a:t>Debrief/confidentiality/anonymity </a:t>
            </a:r>
          </a:p>
          <a:p>
            <a:r>
              <a:rPr lang="en-CA" dirty="0" smtClean="0"/>
              <a:t>Right to withdraw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Order Themes</a:t>
            </a:r>
            <a:br>
              <a:rPr lang="en-US" dirty="0" smtClean="0"/>
            </a:br>
            <a:r>
              <a:rPr lang="en-US" dirty="0" smtClean="0"/>
              <a:t>Script for Kelly Sutherland (SSI)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Fitness</a:t>
            </a:r>
          </a:p>
          <a:p>
            <a:r>
              <a:rPr lang="en-US" dirty="0" smtClean="0"/>
              <a:t>Mental prep and focus</a:t>
            </a:r>
            <a:r>
              <a:rPr lang="en-GB" dirty="0" smtClean="0"/>
              <a:t>/coping</a:t>
            </a:r>
          </a:p>
          <a:p>
            <a:r>
              <a:rPr lang="en-US" dirty="0" smtClean="0"/>
              <a:t>Fighting/hits</a:t>
            </a:r>
          </a:p>
          <a:p>
            <a:r>
              <a:rPr lang="en-US" dirty="0" smtClean="0"/>
              <a:t>Consensus with officials</a:t>
            </a:r>
          </a:p>
          <a:p>
            <a:r>
              <a:rPr lang="en-US" dirty="0" smtClean="0"/>
              <a:t>Media/public opinion</a:t>
            </a:r>
          </a:p>
          <a:p>
            <a:r>
              <a:rPr lang="en-US" dirty="0" smtClean="0"/>
              <a:t>Life/work balance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These focal points </a:t>
            </a:r>
          </a:p>
          <a:p>
            <a:pPr>
              <a:buNone/>
            </a:pPr>
            <a:r>
              <a:rPr lang="en-US" b="1" dirty="0" smtClean="0"/>
              <a:t>Reflect</a:t>
            </a:r>
            <a:r>
              <a:rPr lang="en-US" dirty="0" smtClean="0"/>
              <a:t> what the interviewer wants to know about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Provide</a:t>
            </a:r>
            <a:r>
              <a:rPr lang="en-US" dirty="0" smtClean="0"/>
              <a:t> structure to the interview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revision: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Evaluate </a:t>
            </a:r>
            <a:r>
              <a:rPr lang="en-CA" dirty="0" smtClean="0">
                <a:solidFill>
                  <a:srgbClr val="FF0000"/>
                </a:solidFill>
              </a:rPr>
              <a:t>strengths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Semi structured interview (elaborate, less biased, flexibility, allows for analysis, doesn’t go too far off track – little spontaneous questioning)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Focus groups (ease of data </a:t>
            </a:r>
            <a:r>
              <a:rPr lang="en-CA" dirty="0" err="1" smtClean="0"/>
              <a:t>coll</a:t>
            </a:r>
            <a:r>
              <a:rPr lang="en-CA" dirty="0" smtClean="0"/>
              <a:t>, fairly natural, relaxed setting, explorative – what how why)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Narrative interviews (explore the complex individual, usable with all people; take advantage of the storytelling side of humans) </a:t>
            </a:r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revision: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Evaluate </a:t>
            </a:r>
            <a:r>
              <a:rPr lang="en-CA" dirty="0" smtClean="0">
                <a:solidFill>
                  <a:srgbClr val="FF0000"/>
                </a:solidFill>
              </a:rPr>
              <a:t>limitations: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pPr lvl="1"/>
            <a:r>
              <a:rPr lang="en-CA" dirty="0" smtClean="0"/>
              <a:t>Semi-structured:  fairly rigid approach – opportunity can be lost; they yield much data – analysis $$ 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Focus groups: dominant speakers can take over; tangents; conformity in groups </a:t>
            </a:r>
          </a:p>
          <a:p>
            <a:pPr lvl="1">
              <a:buNone/>
            </a:pP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Narrative: tangents; huge amounts of data collected and not all relevant; time consuming/$$ to analyse; one part at a time 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IPA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Interpretative phenomenological analysis </a:t>
            </a:r>
          </a:p>
          <a:p>
            <a:endParaRPr lang="en-CA" dirty="0"/>
          </a:p>
          <a:p>
            <a:r>
              <a:rPr lang="en-CA" dirty="0" smtClean="0"/>
              <a:t>Close examination of person/phenomenon of interest</a:t>
            </a:r>
          </a:p>
          <a:p>
            <a:r>
              <a:rPr lang="en-CA" dirty="0" smtClean="0"/>
              <a:t>The person/group offers  specific interest to the researcher </a:t>
            </a:r>
            <a:endParaRPr lang="en-CA" dirty="0"/>
          </a:p>
        </p:txBody>
      </p:sp>
      <p:pic>
        <p:nvPicPr>
          <p:cNvPr id="7" name="Content Placeholder 6" descr="chilean_miners_1010-md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960440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 should be able to: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CA" sz="4000" dirty="0" smtClean="0"/>
              <a:t>Understand the basic stages researchers go through as they </a:t>
            </a:r>
            <a:r>
              <a:rPr lang="en-CA" sz="4000" dirty="0" smtClean="0">
                <a:solidFill>
                  <a:srgbClr val="FF0000"/>
                </a:solidFill>
              </a:rPr>
              <a:t>use </a:t>
            </a:r>
            <a:r>
              <a:rPr lang="en-CA" sz="4000" dirty="0" smtClean="0"/>
              <a:t>inductive content analysis on transcripts (the record of the interview or </a:t>
            </a:r>
            <a:r>
              <a:rPr lang="en-CA" sz="4000" dirty="0" err="1" smtClean="0"/>
              <a:t>obs</a:t>
            </a:r>
            <a:r>
              <a:rPr lang="en-CA" sz="4000" dirty="0" smtClean="0"/>
              <a:t>) </a:t>
            </a:r>
          </a:p>
          <a:p>
            <a:endParaRPr lang="en-CA" dirty="0"/>
          </a:p>
        </p:txBody>
      </p:sp>
      <p:pic>
        <p:nvPicPr>
          <p:cNvPr id="7" name="Content Placeholder 6" descr="planning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700808"/>
            <a:ext cx="2854325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‘Inductive content analysis’ fancy speak for: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Analyzing interview transcripts, acknowledging and organizing main ideas that emerge from what has been said. </a:t>
            </a:r>
          </a:p>
          <a:p>
            <a:r>
              <a:rPr lang="en-CA" dirty="0" smtClean="0"/>
              <a:t>Inductive </a:t>
            </a:r>
            <a:r>
              <a:rPr lang="en-CA" dirty="0" smtClean="0">
                <a:sym typeface="Wingdings" panose="05000000000000000000" pitchFamily="2" charset="2"/>
              </a:rPr>
              <a:t> </a:t>
            </a:r>
            <a:r>
              <a:rPr lang="en-CA" dirty="0" smtClean="0"/>
              <a:t>Theory can emerge from data (what is said) </a:t>
            </a:r>
          </a:p>
          <a:p>
            <a:r>
              <a:rPr lang="en-CA" dirty="0" smtClean="0"/>
              <a:t>Organizational tool </a:t>
            </a:r>
          </a:p>
          <a:p>
            <a:r>
              <a:rPr lang="en-CA" dirty="0" smtClean="0"/>
              <a:t>Idiographic (focus on the individual)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Remember - you don’t have to conduct ICA in P3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You might refer to how researchers use it as part of another pre-determined Q – info provided for you</a:t>
            </a:r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 1: Reading/re-reading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Read transcript</a:t>
            </a:r>
          </a:p>
          <a:p>
            <a:r>
              <a:rPr lang="en-CA" dirty="0" smtClean="0"/>
              <a:t>Read it again!</a:t>
            </a:r>
          </a:p>
          <a:p>
            <a:r>
              <a:rPr lang="en-CA" dirty="0" smtClean="0"/>
              <a:t>Note-take in margins</a:t>
            </a:r>
          </a:p>
          <a:p>
            <a:pPr lvl="1"/>
            <a:r>
              <a:rPr lang="en-CA" dirty="0" smtClean="0"/>
              <a:t>First reactions</a:t>
            </a:r>
          </a:p>
          <a:p>
            <a:pPr lvl="1"/>
            <a:r>
              <a:rPr lang="en-CA" dirty="0" smtClean="0"/>
              <a:t>Phrases that stick out</a:t>
            </a:r>
          </a:p>
          <a:p>
            <a:pPr lvl="1"/>
            <a:r>
              <a:rPr lang="en-CA" dirty="0" smtClean="0"/>
              <a:t>Language use</a:t>
            </a:r>
          </a:p>
          <a:p>
            <a:pPr lvl="1"/>
            <a:r>
              <a:rPr lang="en-CA" dirty="0" smtClean="0"/>
              <a:t>Summary statements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Aim: data saturation </a:t>
            </a:r>
          </a:p>
          <a:p>
            <a:pPr marL="320040" lvl="1" indent="0">
              <a:buNone/>
            </a:pPr>
            <a:endParaRPr lang="en-CA" dirty="0" smtClean="0"/>
          </a:p>
        </p:txBody>
      </p:sp>
      <p:pic>
        <p:nvPicPr>
          <p:cNvPr id="5" name="Content Placeholder 4" descr="study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340768"/>
            <a:ext cx="3880484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 2: Emergent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Notes that characterize each section of responses</a:t>
            </a:r>
          </a:p>
          <a:p>
            <a:r>
              <a:rPr lang="en-CA" dirty="0" smtClean="0"/>
              <a:t>Ex: (How Sutherland copes with the media)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Also called ‘raw data themes’ (not processed – they </a:t>
            </a:r>
            <a:r>
              <a:rPr lang="en-CA" u="sng" dirty="0" smtClean="0"/>
              <a:t>have not been organized</a:t>
            </a:r>
            <a:r>
              <a:rPr lang="en-CA" dirty="0" smtClean="0"/>
              <a:t> into categories)</a:t>
            </a:r>
            <a:endParaRPr lang="en-CA" dirty="0"/>
          </a:p>
        </p:txBody>
      </p:sp>
      <p:pic>
        <p:nvPicPr>
          <p:cNvPr id="5" name="Content Placeholder 4" descr="blooming_in_the_rai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2991"/>
            <a:ext cx="3970784" cy="39936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 3: Structuring 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List ETs, look for </a:t>
            </a:r>
            <a:r>
              <a:rPr lang="en-CA" dirty="0" smtClean="0">
                <a:solidFill>
                  <a:srgbClr val="7030A0"/>
                </a:solidFill>
              </a:rPr>
              <a:t>relationship</a:t>
            </a:r>
          </a:p>
          <a:p>
            <a:r>
              <a:rPr lang="en-CA" dirty="0" smtClean="0"/>
              <a:t>Labels given that capture themes</a:t>
            </a:r>
          </a:p>
          <a:p>
            <a:pPr lvl="1"/>
            <a:r>
              <a:rPr lang="en-CA" dirty="0" smtClean="0"/>
              <a:t>‘Media pressure’ (</a:t>
            </a:r>
            <a:r>
              <a:rPr lang="en-CA" dirty="0" err="1" smtClean="0"/>
              <a:t>desc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‘You can’t listen to them’</a:t>
            </a:r>
          </a:p>
          <a:p>
            <a:pPr lvl="1"/>
            <a:endParaRPr lang="en-CA" dirty="0"/>
          </a:p>
          <a:p>
            <a:pPr lvl="1"/>
            <a:r>
              <a:rPr lang="en-CA" b="1" dirty="0" smtClean="0"/>
              <a:t>Organize emergent themes </a:t>
            </a:r>
          </a:p>
          <a:p>
            <a:pPr marL="320040" lvl="1" indent="0">
              <a:buNone/>
            </a:pPr>
            <a:r>
              <a:rPr lang="en-CA" b="1" dirty="0"/>
              <a:t>i</a:t>
            </a:r>
            <a:r>
              <a:rPr lang="en-CA" b="1" dirty="0" smtClean="0"/>
              <a:t>nto higher order themes </a:t>
            </a:r>
          </a:p>
        </p:txBody>
      </p:sp>
      <p:pic>
        <p:nvPicPr>
          <p:cNvPr id="5" name="Content Placeholder 4" descr="binocular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44824"/>
            <a:ext cx="3189163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868</TotalTime>
  <Words>555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Inductive Content Analysis </vt:lpstr>
      <vt:lpstr>Interview revision: </vt:lpstr>
      <vt:lpstr>Interview revision: </vt:lpstr>
      <vt:lpstr>IPA</vt:lpstr>
      <vt:lpstr>You should be able to:</vt:lpstr>
      <vt:lpstr>‘Inductive content analysis’ fancy speak for:</vt:lpstr>
      <vt:lpstr>Stage 1: Reading/re-reading</vt:lpstr>
      <vt:lpstr>Stage 2: Emergent themes</vt:lpstr>
      <vt:lpstr>Stage 3: Structuring ETs</vt:lpstr>
      <vt:lpstr>Stage 4: Summary table of STs and Quotes</vt:lpstr>
      <vt:lpstr>Move through stages:  </vt:lpstr>
      <vt:lpstr>Considerations that must be taken into account: </vt:lpstr>
      <vt:lpstr>Higher Order Themes Script for Kelly Sutherland (SSI)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</dc:title>
  <dc:creator>Owner</dc:creator>
  <cp:lastModifiedBy>Stutt, Ginelle</cp:lastModifiedBy>
  <cp:revision>32</cp:revision>
  <dcterms:created xsi:type="dcterms:W3CDTF">2011-05-16T16:33:30Z</dcterms:created>
  <dcterms:modified xsi:type="dcterms:W3CDTF">2019-01-29T08:12:04Z</dcterms:modified>
</cp:coreProperties>
</file>